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tags/tag14.xml" ContentType="application/vnd.openxmlformats-officedocument.presentationml.tags+xml"/>
  <Override PartName="/ppt/notesSlides/notesSlide10.xml" ContentType="application/vnd.openxmlformats-officedocument.presentationml.notesSlide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notesSlides/notesSlide12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3.xml" ContentType="application/vnd.openxmlformats-officedocument.presentationml.notesSlide+xml"/>
  <Override PartName="/ppt/ink/ink1.xml" ContentType="application/inkml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5.xml" ContentType="application/vnd.openxmlformats-officedocument.presentationml.notesSlide+xml"/>
  <Override PartName="/ppt/tags/tag26.xml" ContentType="application/vnd.openxmlformats-officedocument.presentationml.tags+xml"/>
  <Override PartName="/ppt/notesSlides/notesSlide16.xml" ContentType="application/vnd.openxmlformats-officedocument.presentationml.notesSlide+xml"/>
  <Override PartName="/ppt/tags/tag27.xml" ContentType="application/vnd.openxmlformats-officedocument.presentationml.tags+xml"/>
  <Override PartName="/ppt/notesSlides/notesSlide17.xml" ContentType="application/vnd.openxmlformats-officedocument.presentationml.notesSlide+xml"/>
  <Override PartName="/ppt/tags/tag28.xml" ContentType="application/vnd.openxmlformats-officedocument.presentationml.tags+xml"/>
  <Override PartName="/ppt/notesSlides/notesSlide18.xml" ContentType="application/vnd.openxmlformats-officedocument.presentationml.notesSlide+xml"/>
  <Override PartName="/ppt/tags/tag29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4"/>
  </p:sldMasterIdLst>
  <p:notesMasterIdLst>
    <p:notesMasterId r:id="rId34"/>
  </p:notesMasterIdLst>
  <p:sldIdLst>
    <p:sldId id="257" r:id="rId5"/>
    <p:sldId id="389" r:id="rId6"/>
    <p:sldId id="394" r:id="rId7"/>
    <p:sldId id="258" r:id="rId8"/>
    <p:sldId id="395" r:id="rId9"/>
    <p:sldId id="396" r:id="rId10"/>
    <p:sldId id="397" r:id="rId11"/>
    <p:sldId id="400" r:id="rId12"/>
    <p:sldId id="401" r:id="rId13"/>
    <p:sldId id="390" r:id="rId14"/>
    <p:sldId id="402" r:id="rId15"/>
    <p:sldId id="403" r:id="rId16"/>
    <p:sldId id="409" r:id="rId17"/>
    <p:sldId id="410" r:id="rId18"/>
    <p:sldId id="406" r:id="rId19"/>
    <p:sldId id="404" r:id="rId20"/>
    <p:sldId id="408" r:id="rId21"/>
    <p:sldId id="407" r:id="rId22"/>
    <p:sldId id="386" r:id="rId23"/>
    <p:sldId id="374" r:id="rId24"/>
    <p:sldId id="378" r:id="rId25"/>
    <p:sldId id="375" r:id="rId26"/>
    <p:sldId id="377" r:id="rId27"/>
    <p:sldId id="387" r:id="rId28"/>
    <p:sldId id="388" r:id="rId29"/>
    <p:sldId id="383" r:id="rId30"/>
    <p:sldId id="384" r:id="rId31"/>
    <p:sldId id="382" r:id="rId32"/>
    <p:sldId id="385" r:id="rId3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8" clrIdx="0"/>
  <p:cmAuthor id="2" name="Reusswig, Soryna" initials="RS" lastIdx="5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400"/>
    <a:srgbClr val="32C0EC"/>
    <a:srgbClr val="ACAEB1"/>
    <a:srgbClr val="3E4042"/>
    <a:srgbClr val="ECEDF3"/>
    <a:srgbClr val="D8DAE3"/>
    <a:srgbClr val="6678A3"/>
    <a:srgbClr val="1B4379"/>
    <a:srgbClr val="98A2C4"/>
    <a:srgbClr val="ECEEF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Helle Formatvorlage 3 - Akz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03447BB-5D67-496B-8E87-E561075AD55C}" styleName="Dark Style 1 –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26" autoAdjust="0"/>
    <p:restoredTop sz="96236" autoAdjust="0"/>
  </p:normalViewPr>
  <p:slideViewPr>
    <p:cSldViewPr snapToGrid="0" snapToObjects="1">
      <p:cViewPr varScale="1">
        <p:scale>
          <a:sx n="134" d="100"/>
          <a:sy n="134" d="100"/>
        </p:scale>
        <p:origin x="96" y="19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3504" y="5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30T13:33:51.2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41F0A2-FAB3-0C4C-BF9E-0600F8AC893B}" type="datetimeFigureOut">
              <a:rPr lang="de-DE" smtClean="0"/>
              <a:t>30.10.2024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3D9E9-F812-7843-8027-CE90304E8A3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432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CA40F-4BC2-9592-791C-C7738F2F3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2FB096D-7964-BC80-8A34-962BE5DA5B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CFE031-81E9-F19E-812E-1E50A0626E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E54C8DA-EF96-55C2-A3C4-5407347439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96441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C634A-9AB2-D3F9-FE42-454F913FB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DE0E803-F5B0-BFF0-6D22-C4E561662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C279BBB-CB82-4F3B-D848-FD6AD9AFFF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5A774C4-3D12-3F80-E50A-D3B702FA7D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963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1255-EFF3-9C22-33E4-3061B7FB26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D002E18-BE2E-06FF-89F5-B41F508BE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BAA6F3C-05CA-9F3A-E117-F4328C2E6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DB36B1-4020-459F-155E-7FED8D3F96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8123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A5CD75-13AB-0F14-8E00-4C403D4A7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B05E974-43EA-2663-4FED-9132A9671B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9AC50E9-B369-A1E2-C1DA-9E9A10B1A1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16117AC-6C5B-88A2-2EF2-9ECC178B37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7441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A72A8-A710-C38F-AA25-241A2B3F3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1144719-A45E-91A8-2B26-AC2FD6237B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29C75DF-D052-A8EB-B20C-3B1B37BD4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3357D7B-1826-AB7B-BAE6-CABEB7604C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85095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153EE-D018-6F18-A1A1-32804162E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61C5D6C-582E-AE12-EFC9-1BECCDD25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8360ED4-DE3F-D23E-00AA-76ACC01320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94CD5-33C4-349D-E40A-E203ED75F6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1600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A64B0-AEA0-A46F-A7F2-C3DD63F9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18E89CF-65E9-B9B4-2FA3-56F93AC468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932D6714-6ADD-08E0-007B-39C417488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5AE9C5F-DBE9-DC10-602A-BAE4F5D4D5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9598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F50F5-1F9E-E944-2CA0-7A20822D9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F523021-82AD-E561-F3B9-08E3850C54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EFA737-535E-486A-C2D8-E5A4CC100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8E04F5C-EE9F-6EE9-F626-93BC98436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17198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5389-AB3C-32DC-EDC7-099D8EDD3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3013A5E-C420-67F1-84B4-EC15748997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B586F0C-A60B-2F10-621B-B970E448F7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A36C1E1-31D7-7F14-2806-FE71DA6615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07386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B2133-4038-C42F-835F-D80C7014F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65B1789-C40B-37CE-7534-EF09D7A7D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0366226-9AD7-B76D-711A-445E1EA07D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2C252F-535D-2936-6E20-2752A95624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8215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47E80-FE76-65B2-C2FA-F00818469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C3B41B2-62C4-F047-F478-F291842E0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3791776-5376-DBE7-0005-921DE8664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808223-C6D4-9095-3042-02D4A705588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685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F2ED1-04BA-3DC5-8AFA-A291DC19B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D3EEF8F-FBD8-93E6-5421-85CA9085B4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CC65E32-632E-1928-10E1-B5C8E8C72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38E333-7A25-40AD-2FC9-6BBBA840E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8555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6E526-88DA-CF8E-5440-F6206082E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85ADA50-7D75-B066-0185-BDA3B9565C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10BAA5B-6C67-490B-017B-A6C9AF319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50E3E-E2B1-8E4A-66C6-32002ADD68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7006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098B6-FC20-BEE8-C3B4-BD481A148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8411DA86-6E9C-EE6C-6FB6-BBB44E46B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C7F0536-8C53-B57A-4501-8174D068EA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61B4088-AC44-D7A8-F58D-EFC9089E3B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6105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F2FBD-FC62-7F5F-FFED-1DFE28A03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1FE57F70-BAF8-41E9-55E0-FDEBC1BA9D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B72D353-FCF8-2FC0-AA3A-92DC207B94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CC5ABD0-6529-1D56-1E77-F25274B83E7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5438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28E5EE-A0E6-2EF9-37CF-A1779E769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A3CFA22-E247-DEE7-80A1-4DDE1A487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8AF42D1-ADED-0911-575C-C91613BC30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F7689E7-7347-3425-B9C6-FD62BF44BF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340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C5523-11D9-ABF0-CC22-CA3674023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C2B7C6A-098C-519A-6CC4-797E6FC12E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0CA45E9-F22E-49F5-B20A-F7904E465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ADC13D9-6124-5DD3-1596-81B46E8E3A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677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0391D-DC8A-3146-40CE-AC58ED9C15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6DD542-7AC2-D0D3-2115-693EED16FD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44E66B4-4223-7DB5-4011-561B6C65F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7F7DB4-0AA6-99B4-074D-563197DC0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6877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ED462-98E1-DE94-05F5-774428E0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383B39A-1755-6B68-85BA-71A48928E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6A8A726-6E20-1408-2E01-8237BA84FA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9C3C3-2D56-118A-7ED6-F03EC70FFA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F3D9E9-F812-7843-8027-CE90304E8A38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5231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2ED94B-56BD-1F42-A63A-CA1C1FF54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0699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0497E-47E9-4B48-8A60-8E9733E1A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96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ADE86C-5D5D-C34C-8E62-65CB4F82E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4588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/>
          <p:cNvSpPr>
            <a:spLocks noGrp="1"/>
          </p:cNvSpPr>
          <p:nvPr userDrawn="1"/>
        </p:nvSpPr>
        <p:spPr>
          <a:xfrm>
            <a:off x="990541" y="2021120"/>
            <a:ext cx="2558546" cy="5692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Frutiger LT 87 ExtraBlackCn" panose="020B0906030504030204" pitchFamily="34" charset="0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lnSpc>
                <a:spcPts val="4875"/>
              </a:lnSpc>
            </a:pPr>
            <a:r>
              <a:rPr lang="de-DE" sz="1800" b="1" kern="1200">
                <a:latin typeface="+mn-lt"/>
              </a:rPr>
              <a:t>VISION &amp; MISSINZ</a:t>
            </a:r>
          </a:p>
        </p:txBody>
      </p:sp>
      <p:sp>
        <p:nvSpPr>
          <p:cNvPr id="20" name="Titel 1"/>
          <p:cNvSpPr>
            <a:spLocks noGrp="1"/>
          </p:cNvSpPr>
          <p:nvPr userDrawn="1"/>
        </p:nvSpPr>
        <p:spPr>
          <a:xfrm>
            <a:off x="5604376" y="2019129"/>
            <a:ext cx="2558546" cy="5692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Frutiger LT 87 ExtraBlackCn" panose="020B0906030504030204" pitchFamily="34" charset="0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>
              <a:lnSpc>
                <a:spcPts val="4875"/>
              </a:lnSpc>
            </a:pPr>
            <a:r>
              <a:rPr lang="de-DE" sz="1800" b="1" kern="1200">
                <a:latin typeface="+mn-lt"/>
              </a:rPr>
              <a:t>FACTS &amp; FIGURES</a:t>
            </a:r>
          </a:p>
        </p:txBody>
      </p:sp>
      <p:sp>
        <p:nvSpPr>
          <p:cNvPr id="32" name="Titel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E39A0E84-BA3F-E94B-9C1C-D07EC9D3C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8760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_Zwische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73F74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sz="1350" kern="1200"/>
          </a:p>
        </p:txBody>
      </p:sp>
      <p:pic>
        <p:nvPicPr>
          <p:cNvPr id="8" name="Bild 2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394" y="4767712"/>
            <a:ext cx="194427" cy="223202"/>
          </a:xfrm>
          <a:prstGeom prst="rect">
            <a:avLst/>
          </a:prstGeom>
          <a:noFill/>
        </p:spPr>
      </p:pic>
      <p:cxnSp>
        <p:nvCxnSpPr>
          <p:cNvPr id="12" name="Gerade Verbindung 4"/>
          <p:cNvCxnSpPr/>
          <p:nvPr userDrawn="1"/>
        </p:nvCxnSpPr>
        <p:spPr>
          <a:xfrm>
            <a:off x="502906" y="3187768"/>
            <a:ext cx="5729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85576" y="3381521"/>
            <a:ext cx="5104472" cy="1386191"/>
          </a:xfrm>
        </p:spPr>
        <p:txBody>
          <a:bodyPr anchor="b">
            <a:noAutofit/>
          </a:bodyPr>
          <a:lstStyle>
            <a:lvl1pPr>
              <a:lnSpc>
                <a:spcPts val="4875"/>
              </a:lnSpc>
              <a:defRPr sz="5250" b="1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GB" noProof="0" dirty="0" err="1"/>
              <a:t>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26033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halt - 2 Spalten - 14p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88588"/>
            <a:ext cx="8431331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85576" y="1953489"/>
            <a:ext cx="4131000" cy="2858691"/>
          </a:xfrm>
        </p:spPr>
        <p:txBody>
          <a:bodyPr>
            <a:normAutofit/>
          </a:bodyPr>
          <a:lstStyle>
            <a:lvl1pPr marL="0" indent="0">
              <a:lnSpc>
                <a:spcPts val="1350"/>
              </a:lnSpc>
              <a:buNone/>
              <a:defRPr sz="105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685907" y="1953489"/>
            <a:ext cx="4131000" cy="2858690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FontTx/>
              <a:buNone/>
              <a:defRPr sz="1050">
                <a:latin typeface="+mj-lt"/>
              </a:defRPr>
            </a:lvl1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16" name="Bild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394" y="4767712"/>
            <a:ext cx="194269" cy="223202"/>
          </a:xfrm>
          <a:prstGeom prst="rect">
            <a:avLst/>
          </a:prstGeom>
        </p:spPr>
      </p:pic>
      <p:sp>
        <p:nvSpPr>
          <p:cNvPr id="8" name="Textplatzhalter 3"/>
          <p:cNvSpPr>
            <a:spLocks noGrp="1"/>
          </p:cNvSpPr>
          <p:nvPr>
            <p:ph type="body" sz="half" idx="14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80054FF-2E9B-7B44-AD0F-89B51923F1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51825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halt - 3xBild - 1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49000" y="3468560"/>
            <a:ext cx="2295000" cy="16821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849000" y="0"/>
            <a:ext cx="2295000" cy="168233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1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849000" y="1734395"/>
            <a:ext cx="2295000" cy="16821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88588"/>
            <a:ext cx="6159923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 err="1"/>
              <a:t>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85578" y="1953490"/>
            <a:ext cx="2996001" cy="2858691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buNone/>
              <a:defRPr sz="90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3549499" y="1953490"/>
            <a:ext cx="2996001" cy="2858691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buNone/>
              <a:defRPr sz="90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4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750532" y="4767712"/>
            <a:ext cx="193289" cy="22320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a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BFE0BD24-DAD9-D648-A788-F0B5763A42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65352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Inhaltsverzeichn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88588"/>
            <a:ext cx="8431331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/>
              <a:t>CONTENT</a:t>
            </a:r>
            <a:br>
              <a:rPr lang="en-GB" noProof="0" dirty="0"/>
            </a:b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 hasCustomPrompt="1"/>
          </p:nvPr>
        </p:nvSpPr>
        <p:spPr>
          <a:xfrm>
            <a:off x="385576" y="1688965"/>
            <a:ext cx="4131000" cy="2858691"/>
          </a:xfrm>
        </p:spPr>
        <p:txBody>
          <a:bodyPr>
            <a:normAutofit/>
          </a:bodyPr>
          <a:lstStyle>
            <a:lvl1pPr marL="257175" indent="-257175">
              <a:lnSpc>
                <a:spcPts val="1800"/>
              </a:lnSpc>
              <a:buFont typeface="Wingdings" charset="2"/>
              <a:buChar char="§"/>
              <a:defRPr sz="1500" baseline="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Mastertitel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  <a:p>
            <a:pPr lvl="0"/>
            <a:endParaRPr lang="en-GB" noProof="0" dirty="0"/>
          </a:p>
        </p:txBody>
      </p:sp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685907" y="1688966"/>
            <a:ext cx="4131000" cy="2858690"/>
          </a:xfrm>
        </p:spPr>
        <p:txBody>
          <a:bodyPr>
            <a:noAutofit/>
          </a:bodyPr>
          <a:lstStyle>
            <a:lvl1pPr marL="257175" indent="-257175">
              <a:lnSpc>
                <a:spcPts val="1800"/>
              </a:lnSpc>
              <a:buFont typeface="Wingdings" charset="2"/>
              <a:buChar char="§"/>
              <a:defRPr sz="1500" baseline="0">
                <a:latin typeface="+mj-lt"/>
              </a:defRPr>
            </a:lvl1pPr>
          </a:lstStyle>
          <a:p>
            <a:pPr lvl="0"/>
            <a:r>
              <a:rPr lang="en-GB" noProof="0" dirty="0" err="1"/>
              <a:t>Mastertitel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16" name="Bild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394" y="4767712"/>
            <a:ext cx="194269" cy="223202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half" idx="14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075F23C4-D9E0-F34E-BDE8-EDF47BCB6C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4544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- 2 Spalten - 12p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88588"/>
            <a:ext cx="8431331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85576" y="1953491"/>
            <a:ext cx="4131000" cy="2858691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buNone/>
              <a:defRPr sz="90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4685907" y="1954024"/>
            <a:ext cx="4131000" cy="2858690"/>
          </a:xfrm>
        </p:spPr>
        <p:txBody>
          <a:bodyPr>
            <a:noAutofit/>
          </a:bodyPr>
          <a:lstStyle>
            <a:lvl1pPr marL="0" indent="0">
              <a:lnSpc>
                <a:spcPts val="1200"/>
              </a:lnSpc>
              <a:buFontTx/>
              <a:buNone/>
              <a:defRPr sz="900">
                <a:latin typeface="+mj-lt"/>
              </a:defRPr>
            </a:lvl1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16" name="Bild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394" y="4767712"/>
            <a:ext cx="194269" cy="223202"/>
          </a:xfrm>
          <a:prstGeom prst="rect">
            <a:avLst/>
          </a:prstGeom>
        </p:spPr>
      </p:pic>
      <p:sp>
        <p:nvSpPr>
          <p:cNvPr id="7" name="Textplatzhalter 3"/>
          <p:cNvSpPr>
            <a:spLocks noGrp="1"/>
          </p:cNvSpPr>
          <p:nvPr>
            <p:ph type="body" sz="half" idx="14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957F6DAE-1A66-1543-B44E-11F01BF7E1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49333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- 1xBild - 1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514850" y="0"/>
            <a:ext cx="4629150" cy="51435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88588"/>
            <a:ext cx="3769351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 err="1"/>
              <a:t>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85576" y="1953490"/>
            <a:ext cx="3769350" cy="2858691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buNone/>
              <a:defRPr sz="90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3"/>
          <p:cNvSpPr>
            <a:spLocks noGrp="1"/>
          </p:cNvSpPr>
          <p:nvPr>
            <p:ph type="body" sz="half" idx="14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750532" y="4767712"/>
            <a:ext cx="193289" cy="22320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a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A60DC5E-423E-5443-8DB4-570BDB625A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32453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- 2xBild - 1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4509813" y="0"/>
            <a:ext cx="4634187" cy="25380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0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4509813" y="2592000"/>
            <a:ext cx="4634187" cy="25515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88588"/>
            <a:ext cx="3769351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 err="1"/>
              <a:t>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85576" y="1953489"/>
            <a:ext cx="3769350" cy="2858691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buNone/>
              <a:defRPr sz="90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3"/>
          <p:cNvSpPr>
            <a:spLocks noGrp="1"/>
          </p:cNvSpPr>
          <p:nvPr>
            <p:ph type="body" sz="half" idx="14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750532" y="4767712"/>
            <a:ext cx="193289" cy="22320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a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EFBD2B6F-FC75-D749-9061-46ADC15329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61902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618C11-2972-744E-8009-2F22DF702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640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- 3xBild -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49000" y="3468560"/>
            <a:ext cx="2295000" cy="16821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849000" y="0"/>
            <a:ext cx="2295000" cy="168233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1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849000" y="1734395"/>
            <a:ext cx="2295000" cy="16821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77872"/>
            <a:ext cx="6159923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 err="1"/>
              <a:t>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85578" y="1953490"/>
            <a:ext cx="2996001" cy="2858691"/>
          </a:xfrm>
        </p:spPr>
        <p:txBody>
          <a:bodyPr>
            <a:normAutofit/>
          </a:bodyPr>
          <a:lstStyle>
            <a:lvl1pPr marL="0" indent="0">
              <a:lnSpc>
                <a:spcPts val="1350"/>
              </a:lnSpc>
              <a:buNone/>
              <a:defRPr sz="105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3"/>
          <p:cNvSpPr>
            <a:spLocks noGrp="1"/>
          </p:cNvSpPr>
          <p:nvPr>
            <p:ph type="body" sz="half" idx="13"/>
          </p:nvPr>
        </p:nvSpPr>
        <p:spPr>
          <a:xfrm>
            <a:off x="3549499" y="1953490"/>
            <a:ext cx="2996001" cy="2858691"/>
          </a:xfrm>
        </p:spPr>
        <p:txBody>
          <a:bodyPr>
            <a:normAutofit/>
          </a:bodyPr>
          <a:lstStyle>
            <a:lvl1pPr marL="0" indent="0">
              <a:lnSpc>
                <a:spcPts val="1350"/>
              </a:lnSpc>
              <a:buNone/>
              <a:defRPr sz="105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4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25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8750532" y="4767712"/>
            <a:ext cx="193289" cy="22320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a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E64786AC-6C83-7541-BD28-965C8E0CF0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37232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halt - 6xBild -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Bildplatzhalter 4"/>
          <p:cNvSpPr>
            <a:spLocks noGrp="1"/>
          </p:cNvSpPr>
          <p:nvPr>
            <p:ph type="pic" sz="quarter" idx="15" hasCustomPrompt="1"/>
          </p:nvPr>
        </p:nvSpPr>
        <p:spPr>
          <a:xfrm>
            <a:off x="4509812" y="231"/>
            <a:ext cx="2295000" cy="16821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2" name="Bildplatzhalter 4"/>
          <p:cNvSpPr>
            <a:spLocks noGrp="1"/>
          </p:cNvSpPr>
          <p:nvPr>
            <p:ph type="pic" sz="quarter" idx="14" hasCustomPrompt="1"/>
          </p:nvPr>
        </p:nvSpPr>
        <p:spPr>
          <a:xfrm>
            <a:off x="4509812" y="1734395"/>
            <a:ext cx="2295000" cy="16821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1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509813" y="3465860"/>
            <a:ext cx="2295000" cy="16821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6849000" y="0"/>
            <a:ext cx="2295000" cy="1682331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19" name="Bildplatzhalter 4"/>
          <p:cNvSpPr>
            <a:spLocks noGrp="1"/>
          </p:cNvSpPr>
          <p:nvPr>
            <p:ph type="pic" sz="quarter" idx="11" hasCustomPrompt="1"/>
          </p:nvPr>
        </p:nvSpPr>
        <p:spPr>
          <a:xfrm>
            <a:off x="6849000" y="1734395"/>
            <a:ext cx="2295000" cy="16821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0" name="Bildplatzhalt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49000" y="3465860"/>
            <a:ext cx="2295000" cy="1682100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88588"/>
            <a:ext cx="3769351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 err="1"/>
              <a:t>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85576" y="1953491"/>
            <a:ext cx="3769350" cy="2858691"/>
          </a:xfrm>
        </p:spPr>
        <p:txBody>
          <a:bodyPr>
            <a:normAutofit/>
          </a:bodyPr>
          <a:lstStyle>
            <a:lvl1pPr marL="0" indent="0">
              <a:lnSpc>
                <a:spcPts val="1350"/>
              </a:lnSpc>
              <a:buNone/>
              <a:defRPr sz="105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platzhalter 3"/>
          <p:cNvSpPr>
            <a:spLocks noGrp="1"/>
          </p:cNvSpPr>
          <p:nvPr>
            <p:ph type="body" sz="half" idx="16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14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750532" y="4767712"/>
            <a:ext cx="193289" cy="223202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>
            <a:lvl1pPr>
              <a:defRPr sz="100">
                <a:solidFill>
                  <a:schemeClr val="bg1"/>
                </a:solidFill>
              </a:defRPr>
            </a:lvl1pPr>
            <a:lvl2pPr>
              <a:defRPr sz="100"/>
            </a:lvl2pPr>
            <a:lvl3pPr>
              <a:defRPr sz="100"/>
            </a:lvl3pPr>
            <a:lvl4pPr>
              <a:defRPr sz="100"/>
            </a:lvl4pPr>
            <a:lvl5pPr>
              <a:defRPr sz="100"/>
            </a:lvl5pPr>
          </a:lstStyle>
          <a:p>
            <a:pPr lvl="0"/>
            <a:r>
              <a:rPr lang="de-DE" dirty="0"/>
              <a:t>a</a:t>
            </a:r>
          </a:p>
        </p:txBody>
      </p: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D34DECDC-A5F0-0644-A940-6BA183A7F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36596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Header Grau - 3 Spalten - 1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1645"/>
            <a:ext cx="9144000" cy="2199068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88588"/>
            <a:ext cx="8431331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16" name="Bild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394" y="4767712"/>
            <a:ext cx="194269" cy="223202"/>
          </a:xfrm>
          <a:prstGeom prst="rect">
            <a:avLst/>
          </a:prstGeom>
        </p:spPr>
      </p:pic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3"/>
          <p:cNvSpPr>
            <a:spLocks noGrp="1"/>
          </p:cNvSpPr>
          <p:nvPr>
            <p:ph type="body" sz="half" idx="2"/>
          </p:nvPr>
        </p:nvSpPr>
        <p:spPr>
          <a:xfrm>
            <a:off x="385577" y="2462313"/>
            <a:ext cx="2682284" cy="2085343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buNone/>
              <a:defRPr sz="90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1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260104" y="2462314"/>
            <a:ext cx="2682285" cy="2085342"/>
          </a:xfrm>
        </p:spPr>
        <p:txBody>
          <a:bodyPr>
            <a:noAutofit/>
          </a:bodyPr>
          <a:lstStyle>
            <a:lvl1pPr marL="0" indent="0">
              <a:lnSpc>
                <a:spcPts val="1200"/>
              </a:lnSpc>
              <a:buFontTx/>
              <a:buNone/>
              <a:defRPr sz="900">
                <a:latin typeface="+mj-lt"/>
              </a:defRPr>
            </a:lvl1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35619" y="2460577"/>
            <a:ext cx="2681288" cy="2087079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buNone/>
              <a:defRPr sz="900">
                <a:latin typeface="+mj-lt"/>
              </a:defRPr>
            </a:lvl1pPr>
            <a:lvl2pPr marL="514350" indent="-171450">
              <a:lnSpc>
                <a:spcPts val="1200"/>
              </a:lnSpc>
              <a:buFont typeface="Wingdings" panose="05000000000000000000" pitchFamily="2" charset="2"/>
              <a:buChar char="§"/>
              <a:defRPr sz="900">
                <a:latin typeface="+mj-lt"/>
              </a:defRPr>
            </a:lvl2pPr>
            <a:lvl3pPr marL="857250" indent="-171450">
              <a:lnSpc>
                <a:spcPts val="1200"/>
              </a:lnSpc>
              <a:buFont typeface="Wingdings" panose="05000000000000000000" pitchFamily="2" charset="2"/>
              <a:buChar char="§"/>
              <a:defRPr sz="900">
                <a:latin typeface="+mj-lt"/>
              </a:defRPr>
            </a:lvl3pPr>
            <a:lvl4pPr marL="1200150" indent="-171450">
              <a:lnSpc>
                <a:spcPts val="1200"/>
              </a:lnSpc>
              <a:buFont typeface="Wingdings" panose="05000000000000000000" pitchFamily="2" charset="2"/>
              <a:buChar char="§"/>
              <a:defRPr sz="900">
                <a:latin typeface="+mj-lt"/>
              </a:defRPr>
            </a:lvl4pPr>
            <a:lvl5pPr marL="1543050" indent="-171450">
              <a:lnSpc>
                <a:spcPts val="1200"/>
              </a:lnSpc>
              <a:buFont typeface="Wingdings" panose="05000000000000000000" pitchFamily="2" charset="2"/>
              <a:buChar char="§"/>
              <a:defRPr sz="900">
                <a:latin typeface="+mj-lt"/>
              </a:defRPr>
            </a:lvl5pPr>
          </a:lstStyle>
          <a:p>
            <a:pPr lvl="0"/>
            <a:r>
              <a:rPr lang="en-GB" noProof="0" dirty="0" err="1"/>
              <a:t>Mastertextformt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9FFBA92-79DB-0C41-9346-72368730FA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4359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Header Grau - 3 Spalten -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1645"/>
            <a:ext cx="9144000" cy="2199068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 dirty="0"/>
              <a:t>Bitte Foto einsetzen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88588"/>
            <a:ext cx="8431331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16" name="Bild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394" y="4767712"/>
            <a:ext cx="194269" cy="223202"/>
          </a:xfrm>
          <a:prstGeom prst="rect">
            <a:avLst/>
          </a:prstGeom>
        </p:spPr>
      </p:pic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3"/>
          <p:cNvSpPr>
            <a:spLocks noGrp="1"/>
          </p:cNvSpPr>
          <p:nvPr>
            <p:ph type="body" sz="half" idx="2"/>
          </p:nvPr>
        </p:nvSpPr>
        <p:spPr>
          <a:xfrm>
            <a:off x="385577" y="2462313"/>
            <a:ext cx="2682284" cy="2085343"/>
          </a:xfrm>
        </p:spPr>
        <p:txBody>
          <a:bodyPr>
            <a:normAutofit/>
          </a:bodyPr>
          <a:lstStyle>
            <a:lvl1pPr marL="0" indent="0">
              <a:lnSpc>
                <a:spcPts val="1350"/>
              </a:lnSpc>
              <a:buNone/>
              <a:defRPr sz="105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1" name="Textplatzhalt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3260104" y="2462314"/>
            <a:ext cx="2682285" cy="2085342"/>
          </a:xfrm>
        </p:spPr>
        <p:txBody>
          <a:bodyPr>
            <a:noAutofit/>
          </a:bodyPr>
          <a:lstStyle>
            <a:lvl1pPr marL="0" indent="0">
              <a:lnSpc>
                <a:spcPts val="1200"/>
              </a:lnSpc>
              <a:buFontTx/>
              <a:buNone/>
              <a:defRPr sz="1050">
                <a:latin typeface="+mj-lt"/>
              </a:defRPr>
            </a:lvl1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135619" y="2460577"/>
            <a:ext cx="2681288" cy="2087079"/>
          </a:xfrm>
        </p:spPr>
        <p:txBody>
          <a:bodyPr>
            <a:normAutofit/>
          </a:bodyPr>
          <a:lstStyle>
            <a:lvl1pPr marL="0" indent="0">
              <a:lnSpc>
                <a:spcPts val="1350"/>
              </a:lnSpc>
              <a:buNone/>
              <a:defRPr sz="1050">
                <a:latin typeface="+mj-lt"/>
              </a:defRPr>
            </a:lvl1pPr>
            <a:lvl2pPr marL="514350" indent="-171450">
              <a:lnSpc>
                <a:spcPts val="1200"/>
              </a:lnSpc>
              <a:buFont typeface="Wingdings" panose="05000000000000000000" pitchFamily="2" charset="2"/>
              <a:buChar char="§"/>
              <a:defRPr sz="900">
                <a:latin typeface="+mj-lt"/>
              </a:defRPr>
            </a:lvl2pPr>
            <a:lvl3pPr marL="857250" indent="-171450">
              <a:lnSpc>
                <a:spcPts val="1200"/>
              </a:lnSpc>
              <a:buFont typeface="Wingdings" panose="05000000000000000000" pitchFamily="2" charset="2"/>
              <a:buChar char="§"/>
              <a:defRPr sz="900">
                <a:latin typeface="+mj-lt"/>
              </a:defRPr>
            </a:lvl3pPr>
            <a:lvl4pPr marL="1200150" indent="-171450">
              <a:lnSpc>
                <a:spcPts val="1200"/>
              </a:lnSpc>
              <a:buFont typeface="Wingdings" panose="05000000000000000000" pitchFamily="2" charset="2"/>
              <a:buChar char="§"/>
              <a:defRPr sz="900">
                <a:latin typeface="+mj-lt"/>
              </a:defRPr>
            </a:lvl4pPr>
            <a:lvl5pPr marL="1543050" indent="-171450">
              <a:lnSpc>
                <a:spcPts val="1200"/>
              </a:lnSpc>
              <a:buFont typeface="Wingdings" panose="05000000000000000000" pitchFamily="2" charset="2"/>
              <a:buChar char="§"/>
              <a:defRPr sz="900">
                <a:latin typeface="+mj-lt"/>
              </a:defRPr>
            </a:lvl5pPr>
          </a:lstStyle>
          <a:p>
            <a:pPr lvl="0"/>
            <a:r>
              <a:rPr lang="en-GB" noProof="0" dirty="0" err="1"/>
              <a:t>Mastertextformt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3" name="Textplatzhalter 3"/>
          <p:cNvSpPr>
            <a:spLocks noGrp="1"/>
          </p:cNvSpPr>
          <p:nvPr>
            <p:ph type="body" sz="half" idx="15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32D29D53-BA80-7E40-AA03-21BB2EB328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16033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Header Grau - 2 Spalten - 12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1645"/>
            <a:ext cx="9144000" cy="2199068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88588"/>
            <a:ext cx="8431331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16" name="Bild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394" y="4767712"/>
            <a:ext cx="194269" cy="223202"/>
          </a:xfrm>
          <a:prstGeom prst="rect">
            <a:avLst/>
          </a:prstGeom>
        </p:spPr>
      </p:pic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3"/>
          <p:cNvSpPr>
            <a:spLocks noGrp="1"/>
          </p:cNvSpPr>
          <p:nvPr>
            <p:ph type="body" sz="half" idx="15"/>
          </p:nvPr>
        </p:nvSpPr>
        <p:spPr>
          <a:xfrm>
            <a:off x="385576" y="2460577"/>
            <a:ext cx="4131000" cy="2087079"/>
          </a:xfrm>
        </p:spPr>
        <p:txBody>
          <a:bodyPr>
            <a:normAutofit/>
          </a:bodyPr>
          <a:lstStyle>
            <a:lvl1pPr marL="0" indent="0">
              <a:lnSpc>
                <a:spcPts val="1200"/>
              </a:lnSpc>
              <a:buNone/>
              <a:defRPr sz="90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4" name="Textplatzhalt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685907" y="2460578"/>
            <a:ext cx="4131000" cy="2087078"/>
          </a:xfrm>
        </p:spPr>
        <p:txBody>
          <a:bodyPr>
            <a:noAutofit/>
          </a:bodyPr>
          <a:lstStyle>
            <a:lvl1pPr marL="0" indent="0">
              <a:lnSpc>
                <a:spcPts val="1200"/>
              </a:lnSpc>
              <a:buFontTx/>
              <a:buNone/>
              <a:defRPr sz="900">
                <a:latin typeface="+mj-lt"/>
              </a:defRPr>
            </a:lvl1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4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EB797B40-A306-7545-8798-5423C248D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567183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halt - Header Grau - 2 Spalten - 14p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61645"/>
            <a:ext cx="9144000" cy="2199068"/>
          </a:xfrm>
          <a:solidFill>
            <a:schemeClr val="bg1">
              <a:lumMod val="95000"/>
            </a:schemeClr>
          </a:solidFill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1350" baseline="0"/>
            </a:lvl1pPr>
          </a:lstStyle>
          <a:p>
            <a:r>
              <a:rPr lang="de-DE"/>
              <a:t>Bitte Foto einsetzen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85577" y="688588"/>
            <a:ext cx="8431331" cy="819719"/>
          </a:xfrm>
        </p:spPr>
        <p:txBody>
          <a:bodyPr anchor="b">
            <a:noAutofit/>
          </a:bodyPr>
          <a:lstStyle>
            <a:lvl1pPr>
              <a:lnSpc>
                <a:spcPts val="3000"/>
              </a:lnSpc>
              <a:defRPr sz="3300" b="1" cap="all" baseline="0">
                <a:latin typeface="+mn-lt"/>
              </a:defRPr>
            </a:lvl1pPr>
          </a:lstStyle>
          <a:p>
            <a:r>
              <a:rPr lang="en-GB" noProof="0" dirty="0" err="1"/>
              <a:t>Mastertitelformat</a:t>
            </a:r>
            <a:r>
              <a:rPr lang="en-GB" noProof="0" dirty="0"/>
              <a:t> </a:t>
            </a:r>
            <a:br>
              <a:rPr lang="en-GB" noProof="0" dirty="0"/>
            </a:br>
            <a:r>
              <a:rPr lang="en-GB" noProof="0" dirty="0" err="1"/>
              <a:t>bearbeiten</a:t>
            </a:r>
            <a:endParaRPr lang="en-GB" noProof="0" dirty="0"/>
          </a:p>
        </p:txBody>
      </p:sp>
      <p:pic>
        <p:nvPicPr>
          <p:cNvPr id="16" name="Bild 2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9394" y="4767712"/>
            <a:ext cx="194269" cy="223202"/>
          </a:xfrm>
          <a:prstGeom prst="rect">
            <a:avLst/>
          </a:prstGeom>
        </p:spPr>
      </p:pic>
      <p:cxnSp>
        <p:nvCxnSpPr>
          <p:cNvPr id="9" name="Gerade Verbindung 9"/>
          <p:cNvCxnSpPr/>
          <p:nvPr userDrawn="1"/>
        </p:nvCxnSpPr>
        <p:spPr>
          <a:xfrm>
            <a:off x="460094" y="468777"/>
            <a:ext cx="2864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platzhalter 3"/>
          <p:cNvSpPr>
            <a:spLocks noGrp="1"/>
          </p:cNvSpPr>
          <p:nvPr>
            <p:ph type="body" sz="half" idx="15"/>
          </p:nvPr>
        </p:nvSpPr>
        <p:spPr>
          <a:xfrm>
            <a:off x="385576" y="2460577"/>
            <a:ext cx="4131000" cy="2087079"/>
          </a:xfrm>
        </p:spPr>
        <p:txBody>
          <a:bodyPr>
            <a:normAutofit/>
          </a:bodyPr>
          <a:lstStyle>
            <a:lvl1pPr marL="0" indent="0">
              <a:lnSpc>
                <a:spcPts val="1350"/>
              </a:lnSpc>
              <a:buNone/>
              <a:defRPr sz="1050"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4" name="Textplatzhalt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4685907" y="2460578"/>
            <a:ext cx="4131000" cy="2087078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FontTx/>
              <a:buNone/>
              <a:defRPr sz="1050">
                <a:latin typeface="+mj-lt"/>
              </a:defRPr>
            </a:lvl1pPr>
          </a:lstStyle>
          <a:p>
            <a:pPr lvl="0"/>
            <a:r>
              <a:rPr lang="en-GB" noProof="0" dirty="0" err="1"/>
              <a:t>Mastertextformat</a:t>
            </a:r>
            <a:r>
              <a:rPr lang="en-GB" noProof="0" dirty="0"/>
              <a:t> </a:t>
            </a:r>
            <a:r>
              <a:rPr lang="en-GB" noProof="0" dirty="0" err="1"/>
              <a:t>bearbeiten</a:t>
            </a:r>
            <a:endParaRPr lang="en-GB" noProof="0" dirty="0"/>
          </a:p>
        </p:txBody>
      </p:sp>
      <p:sp>
        <p:nvSpPr>
          <p:cNvPr id="10" name="Textplatzhalter 3"/>
          <p:cNvSpPr>
            <a:spLocks noGrp="1"/>
          </p:cNvSpPr>
          <p:nvPr>
            <p:ph type="body" sz="half" idx="14" hasCustomPrompt="1"/>
          </p:nvPr>
        </p:nvSpPr>
        <p:spPr>
          <a:xfrm>
            <a:off x="385576" y="164983"/>
            <a:ext cx="4131000" cy="213967"/>
          </a:xfrm>
        </p:spPr>
        <p:txBody>
          <a:bodyPr>
            <a:noAutofit/>
          </a:bodyPr>
          <a:lstStyle>
            <a:lvl1pPr marL="0" indent="0">
              <a:lnSpc>
                <a:spcPts val="1350"/>
              </a:lnSpc>
              <a:buNone/>
              <a:defRPr sz="900" b="1" cap="all" baseline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 noProof="0" dirty="0"/>
              <a:t>Category</a:t>
            </a:r>
          </a:p>
        </p:txBody>
      </p:sp>
      <p:sp>
        <p:nvSpPr>
          <p:cNvPr id="11" name="Slide Number Placeholder 6">
            <a:extLst>
              <a:ext uri="{FF2B5EF4-FFF2-40B4-BE49-F238E27FC236}">
                <a16:creationId xmlns:a16="http://schemas.microsoft.com/office/drawing/2014/main" id="{64EFFFA5-65F0-954B-A3FD-7362CDF97D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8562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E71D7F-0D49-964D-9E5D-7B998D4273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3922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81911014-9023-6F4E-90F4-3A788F650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8903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2C12031-05B3-0F4B-9E9A-87AA2BDDBA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6042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582A596F-62AC-B34D-B3BE-6C9ADF891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1485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46F1C162-73EF-9747-BB90-7A5ED9486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994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3ED1475E-C4F9-9C48-AC97-178906119C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0194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EF2D888B-50F4-534B-8CCC-547BE66DFF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162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144D4B2-1DF3-AB88-E960-B7B3186687E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39869374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8" imgW="473" imgH="473" progId="TCLayout.ActiveDocument.1">
                  <p:embed/>
                </p:oleObj>
              </mc:Choice>
              <mc:Fallback>
                <p:oleObj name="think-cell Slide" r:id="rId28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435B8-5B2C-B740-909F-F439BFE4C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921" y="4839834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118A3-1793-2149-900A-53CEDCCBA90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990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4" r:id="rId14"/>
    <p:sldLayoutId id="2147483722" r:id="rId15"/>
    <p:sldLayoutId id="2147483694" r:id="rId16"/>
    <p:sldLayoutId id="2147483676" r:id="rId17"/>
    <p:sldLayoutId id="2147483683" r:id="rId18"/>
    <p:sldLayoutId id="2147483686" r:id="rId19"/>
    <p:sldLayoutId id="2147483685" r:id="rId20"/>
    <p:sldLayoutId id="2147483697" r:id="rId21"/>
    <p:sldLayoutId id="2147483689" r:id="rId22"/>
    <p:sldLayoutId id="2147483688" r:id="rId23"/>
    <p:sldLayoutId id="2147483690" r:id="rId24"/>
    <p:sldLayoutId id="2147483691" r:id="rId2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2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6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8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Relationship Id="rId9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21.bin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1.emf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6" Type="http://schemas.openxmlformats.org/officeDocument/2006/relationships/image" Target="../media/image3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6.xml"/><Relationship Id="rId6" Type="http://schemas.openxmlformats.org/officeDocument/2006/relationships/image" Target="../media/image3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7.xml"/><Relationship Id="rId6" Type="http://schemas.openxmlformats.org/officeDocument/2006/relationships/image" Target="../media/image3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8.xml"/><Relationship Id="rId6" Type="http://schemas.openxmlformats.org/officeDocument/2006/relationships/image" Target="../media/image3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9.xml"/><Relationship Id="rId6" Type="http://schemas.openxmlformats.org/officeDocument/2006/relationships/image" Target="../media/image40.gi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hyperlink" Target="https://www.who.int/health-topics/drought#tab=tab_1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7.jpeg"/><Relationship Id="rId5" Type="http://schemas.openxmlformats.org/officeDocument/2006/relationships/hyperlink" Target="https://www.drought.gov/" TargetMode="Externa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6" Type="http://schemas.openxmlformats.org/officeDocument/2006/relationships/hyperlink" Target="https://www.who.int/health-topics/drought#tab=tab_1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hyperlink" Target="https://www.droughtmanagement.info/palmer-drought-severity-index-pdsi/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hyperlink" Target="https://en.wikipedia.org/wiki/Palmer_drought_index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hyperlink" Target="https://pubs.usgs.gov/publication/70013882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6" Type="http://schemas.openxmlformats.org/officeDocument/2006/relationships/hyperlink" Target="https://www.ncei.noaa.gov/access/monitoring/weekly-palmers/overview" TargetMode="Externa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6" Type="http://schemas.openxmlformats.org/officeDocument/2006/relationships/image" Target="../media/image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Bild 9">
            <a:extLst>
              <a:ext uri="{FF2B5EF4-FFF2-40B4-BE49-F238E27FC236}">
                <a16:creationId xmlns:a16="http://schemas.microsoft.com/office/drawing/2014/main" id="{0FA4D41A-2F29-D940-9120-03FD5892B4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9598" y="316008"/>
            <a:ext cx="1327433" cy="838355"/>
          </a:xfrm>
          <a:prstGeom prst="rect">
            <a:avLst/>
          </a:prstGeom>
        </p:spPr>
      </p:pic>
      <p:cxnSp>
        <p:nvCxnSpPr>
          <p:cNvPr id="8" name="Gerade Verbindung 4">
            <a:extLst>
              <a:ext uri="{FF2B5EF4-FFF2-40B4-BE49-F238E27FC236}">
                <a16:creationId xmlns:a16="http://schemas.microsoft.com/office/drawing/2014/main" id="{83E3A2B1-7D54-B540-BB4E-53D76D59D62E}"/>
              </a:ext>
            </a:extLst>
          </p:cNvPr>
          <p:cNvCxnSpPr/>
          <p:nvPr/>
        </p:nvCxnSpPr>
        <p:spPr>
          <a:xfrm>
            <a:off x="487632" y="3187768"/>
            <a:ext cx="57294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el 1">
            <a:extLst>
              <a:ext uri="{FF2B5EF4-FFF2-40B4-BE49-F238E27FC236}">
                <a16:creationId xmlns:a16="http://schemas.microsoft.com/office/drawing/2014/main" id="{E56C0690-11CD-BA4B-83A2-98A91C9323B0}"/>
              </a:ext>
            </a:extLst>
          </p:cNvPr>
          <p:cNvSpPr>
            <a:spLocks noGrp="1"/>
          </p:cNvSpPr>
          <p:nvPr/>
        </p:nvSpPr>
        <p:spPr>
          <a:xfrm>
            <a:off x="400230" y="3451956"/>
            <a:ext cx="7770812" cy="14273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Frutiger LT 87 ExtraBlackCn" panose="020B0906030504030204" pitchFamily="34" charset="0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4875"/>
              </a:lnSpc>
            </a:pPr>
            <a:r>
              <a:rPr lang="en-GB" sz="5100" b="1" dirty="0">
                <a:latin typeface="+mn-lt"/>
              </a:rPr>
              <a:t>USA DROUGHT PROJECTION with Scikit-Learn</a:t>
            </a:r>
            <a:endParaRPr lang="en-US" sz="5100" b="1" dirty="0">
              <a:latin typeface="+mn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F53499F-7872-23F2-D75D-057A15D7902C}"/>
              </a:ext>
            </a:extLst>
          </p:cNvPr>
          <p:cNvSpPr>
            <a:spLocks noGrp="1"/>
          </p:cNvSpPr>
          <p:nvPr/>
        </p:nvSpPr>
        <p:spPr>
          <a:xfrm>
            <a:off x="400230" y="3665012"/>
            <a:ext cx="7770812" cy="142735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vert="horz" lIns="68580" tIns="34290" rIns="68580" bIns="3429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bg1"/>
                </a:solidFill>
                <a:latin typeface="Frutiger LT 87 ExtraBlackCn" panose="020B0906030504030204" pitchFamily="34" charset="0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>
              <a:lnSpc>
                <a:spcPts val="4875"/>
              </a:lnSpc>
            </a:pPr>
            <a:endParaRPr lang="en-GB" sz="1200" b="1" dirty="0">
              <a:latin typeface="+mn-lt"/>
            </a:endParaRPr>
          </a:p>
          <a:p>
            <a:pPr>
              <a:lnSpc>
                <a:spcPts val="4875"/>
              </a:lnSpc>
            </a:pPr>
            <a:r>
              <a:rPr lang="en-GB" sz="1200" b="1" dirty="0">
                <a:latin typeface="+mn-lt"/>
              </a:rPr>
              <a:t>Mert Aydin, </a:t>
            </a:r>
            <a:r>
              <a:rPr lang="en-GB" sz="1200" b="1" dirty="0" err="1">
                <a:latin typeface="+mn-lt"/>
              </a:rPr>
              <a:t>Shiyao</a:t>
            </a:r>
            <a:r>
              <a:rPr lang="en-GB" sz="1200" b="1" dirty="0">
                <a:latin typeface="+mn-lt"/>
              </a:rPr>
              <a:t> Shang, Yihan Wang</a:t>
            </a:r>
          </a:p>
        </p:txBody>
      </p:sp>
    </p:spTree>
    <p:extLst>
      <p:ext uri="{BB962C8B-B14F-4D97-AF65-F5344CB8AC3E}">
        <p14:creationId xmlns:p14="http://schemas.microsoft.com/office/powerpoint/2010/main" val="1633214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FD2A2-E2B9-CE80-0F2F-8CC8F2996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69F4AFB5-75DE-C878-5334-77DD84A26E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900775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762438-12AC-E8F5-30D0-0BB5C218F4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238A436-81E3-0F87-8AC2-06FAFFFA3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85" y="3381521"/>
            <a:ext cx="5520636" cy="1386191"/>
          </a:xfrm>
        </p:spPr>
        <p:txBody>
          <a:bodyPr vert="horz"/>
          <a:lstStyle/>
          <a:p>
            <a:r>
              <a:rPr lang="en-US" dirty="0"/>
              <a:t>Data </a:t>
            </a:r>
            <a:r>
              <a:rPr lang="en-US" dirty="0" err="1"/>
              <a:t>preparatıon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55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F43B2-B652-660C-7440-6E97573F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7DB4838-D978-BCBC-4EC3-23CC730D6DF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311405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D06F10F-C3A2-F799-0295-3F22B30397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CD26C29-ED8A-F52D-FB6A-7505FBD962A3}"/>
              </a:ext>
            </a:extLst>
          </p:cNvPr>
          <p:cNvSpPr txBox="1">
            <a:spLocks/>
          </p:cNvSpPr>
          <p:nvPr/>
        </p:nvSpPr>
        <p:spPr>
          <a:xfrm>
            <a:off x="385576" y="1582640"/>
            <a:ext cx="7960863" cy="3182861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200" b="1" dirty="0"/>
              <a:t>Time Frame: </a:t>
            </a:r>
            <a:r>
              <a:rPr lang="en-GB" altLang="zh-CN" sz="1200" dirty="0">
                <a:effectLst/>
              </a:rPr>
              <a:t>12 months * 14 years (2010 to 2023</a:t>
            </a:r>
            <a:r>
              <a:rPr lang="en-GB" altLang="zh-CN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200" b="1" dirty="0"/>
              <a:t>Regions Covered: </a:t>
            </a:r>
            <a:r>
              <a:rPr lang="en-GB" altLang="zh-CN" sz="1200" dirty="0"/>
              <a:t>355 different regions within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200" b="1" dirty="0"/>
              <a:t>Data Structure: </a:t>
            </a:r>
            <a:r>
              <a:rPr lang="en-GB" altLang="zh-CN" sz="1200" dirty="0"/>
              <a:t># of regions * time frame = 59640 rows, 17 columns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200" b="1" dirty="0"/>
              <a:t>Main Feature Names:</a:t>
            </a:r>
          </a:p>
          <a:p>
            <a:pPr marL="628650" lvl="1" indent="-285750">
              <a:lnSpc>
                <a:spcPct val="150000"/>
              </a:lnSpc>
            </a:pPr>
            <a:r>
              <a:rPr kumimoji="1" lang="en-GB" altLang="zh-CN" sz="1050" dirty="0"/>
              <a:t>PDSI (target)</a:t>
            </a:r>
          </a:p>
          <a:p>
            <a:pPr marL="628650" lvl="1" indent="-285750">
              <a:lnSpc>
                <a:spcPct val="150000"/>
              </a:lnSpc>
            </a:pPr>
            <a:r>
              <a:rPr kumimoji="1" lang="en-GB" altLang="zh-CN" sz="1050" dirty="0"/>
              <a:t>Precipitation (pr)</a:t>
            </a:r>
          </a:p>
          <a:p>
            <a:pPr marL="628650" lvl="1" indent="-285750">
              <a:lnSpc>
                <a:spcPct val="150000"/>
              </a:lnSpc>
            </a:pPr>
            <a:r>
              <a:rPr kumimoji="1" lang="en-GB" altLang="zh-CN" sz="1050" dirty="0"/>
              <a:t>Temperature (</a:t>
            </a:r>
            <a:r>
              <a:rPr kumimoji="1" lang="en-GB" altLang="zh-CN" sz="1050" dirty="0" err="1"/>
              <a:t>tmmn</a:t>
            </a:r>
            <a:r>
              <a:rPr kumimoji="1" lang="en-GB" altLang="zh-CN" sz="1050" dirty="0"/>
              <a:t>, </a:t>
            </a:r>
            <a:r>
              <a:rPr kumimoji="1" lang="en-GB" altLang="zh-CN" sz="1050" dirty="0" err="1"/>
              <a:t>tmean</a:t>
            </a:r>
            <a:r>
              <a:rPr kumimoji="1" lang="en-GB" altLang="zh-CN" sz="1050" dirty="0"/>
              <a:t> and </a:t>
            </a:r>
            <a:r>
              <a:rPr kumimoji="1" lang="en-GB" altLang="zh-CN" sz="1050" dirty="0" err="1"/>
              <a:t>tmmx</a:t>
            </a:r>
            <a:r>
              <a:rPr kumimoji="1" lang="en-GB" altLang="zh-CN" sz="1050" dirty="0"/>
              <a:t>)</a:t>
            </a:r>
          </a:p>
          <a:p>
            <a:pPr marL="628650" lvl="1" indent="-285750">
              <a:lnSpc>
                <a:spcPct val="150000"/>
              </a:lnSpc>
            </a:pPr>
            <a:r>
              <a:rPr kumimoji="1" lang="en-GB" altLang="zh-CN" sz="1050" dirty="0"/>
              <a:t>Humidity (</a:t>
            </a:r>
            <a:r>
              <a:rPr kumimoji="1" lang="en-GB" altLang="zh-CN" sz="1050" dirty="0" err="1"/>
              <a:t>rmmn</a:t>
            </a:r>
            <a:r>
              <a:rPr kumimoji="1" lang="en-GB" altLang="zh-CN" sz="1050" dirty="0"/>
              <a:t>, </a:t>
            </a:r>
            <a:r>
              <a:rPr kumimoji="1" lang="en-GB" altLang="zh-CN" sz="1050" dirty="0" err="1"/>
              <a:t>rmean</a:t>
            </a:r>
            <a:r>
              <a:rPr kumimoji="1" lang="en-GB" altLang="zh-CN" sz="1050" dirty="0"/>
              <a:t> and </a:t>
            </a:r>
            <a:r>
              <a:rPr kumimoji="1" lang="en-GB" altLang="zh-CN" sz="1050" dirty="0" err="1"/>
              <a:t>rmmx</a:t>
            </a:r>
            <a:r>
              <a:rPr kumimoji="1" lang="en-GB" altLang="zh-CN" sz="1050" dirty="0"/>
              <a:t>)</a:t>
            </a:r>
          </a:p>
          <a:p>
            <a:pPr marL="628650" lvl="1" indent="-285750">
              <a:lnSpc>
                <a:spcPct val="150000"/>
              </a:lnSpc>
            </a:pPr>
            <a:r>
              <a:rPr kumimoji="1" lang="en-GB" altLang="zh-CN" sz="1050" dirty="0"/>
              <a:t>Soil Moisture (soil)</a:t>
            </a:r>
          </a:p>
          <a:p>
            <a:pPr marL="628650" lvl="1" indent="-285750">
              <a:lnSpc>
                <a:spcPct val="150000"/>
              </a:lnSpc>
            </a:pPr>
            <a:r>
              <a:rPr kumimoji="1" lang="en-GB" altLang="zh-CN" sz="1050" dirty="0"/>
              <a:t>Wind Speed (vs)</a:t>
            </a:r>
          </a:p>
          <a:p>
            <a:pPr marL="628650" lvl="1" indent="-285750">
              <a:lnSpc>
                <a:spcPct val="150000"/>
              </a:lnSpc>
            </a:pPr>
            <a:r>
              <a:rPr kumimoji="1" lang="en-GB" altLang="zh-CN" sz="1050" dirty="0"/>
              <a:t>Normalized Difference </a:t>
            </a:r>
            <a:r>
              <a:rPr kumimoji="1" lang="en-GB" altLang="zh-CN" sz="1050" dirty="0" err="1"/>
              <a:t>Vegatation</a:t>
            </a:r>
            <a:r>
              <a:rPr kumimoji="1" lang="en-GB" altLang="zh-CN" sz="1050" dirty="0"/>
              <a:t> Index (NDVI)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GB" altLang="zh-CN" sz="12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0C8420-E466-8315-F0EB-FB2259DA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GB" dirty="0"/>
              <a:t>Almost 60-thousand rows of Data</a:t>
            </a:r>
            <a:br>
              <a:rPr lang="en-GB" dirty="0"/>
            </a:b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8A8843-DBCD-33DD-B958-DCD2B0C7067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Data preparation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A725B-4A67-6471-F246-6C1248D52F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11</a:t>
            </a:fld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4CB6C7-15C6-CFE1-C139-8C41632F041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2275" r="47112" b="8103"/>
          <a:stretch/>
        </p:blipFill>
        <p:spPr>
          <a:xfrm>
            <a:off x="5372803" y="1699019"/>
            <a:ext cx="2973636" cy="275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070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481F5-8A05-386C-272E-E9378BDCE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A9D94C0-E147-F8C7-D892-81507978ADA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20934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7DB4838-D978-BCBC-4EC3-23CC730D6DF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201E51C-D4C3-A385-D9F5-0318E25A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US" dirty="0"/>
              <a:t>HISTOGRAMS INDICATING SKEWNESS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943DAD-42F2-1574-8DA6-0A129DFB33C4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619809-1D12-2ADC-8DBA-93AD34360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12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5D686C-8B59-8E2A-17F9-E661F70BA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146" y="1264919"/>
            <a:ext cx="7173580" cy="368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286A05-399D-335A-0C01-DB2B77872D22}"/>
              </a:ext>
            </a:extLst>
          </p:cNvPr>
          <p:cNvSpPr txBox="1"/>
          <p:nvPr/>
        </p:nvSpPr>
        <p:spPr>
          <a:xfrm>
            <a:off x="4455160" y="149245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Right skew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348364-00B6-C02D-3F94-7DFC3B4F9E19}"/>
              </a:ext>
            </a:extLst>
          </p:cNvPr>
          <p:cNvSpPr txBox="1"/>
          <p:nvPr/>
        </p:nvSpPr>
        <p:spPr>
          <a:xfrm>
            <a:off x="6167943" y="1492452"/>
            <a:ext cx="60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Left skew</a:t>
            </a:r>
          </a:p>
        </p:txBody>
      </p:sp>
    </p:spTree>
    <p:extLst>
      <p:ext uri="{BB962C8B-B14F-4D97-AF65-F5344CB8AC3E}">
        <p14:creationId xmlns:p14="http://schemas.microsoft.com/office/powerpoint/2010/main" val="211274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FCF36-7F73-83A0-8F32-01BD198D1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4F845DA-3961-F632-DE9A-A1239516B4B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0054081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9365067-F141-1575-A0D1-4EFA60949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107DAFA-F9AF-0CA5-B498-6AE1A4974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pPr>
              <a:lnSpc>
                <a:spcPts val="3000"/>
              </a:lnSpc>
            </a:pPr>
            <a:r>
              <a:rPr lang="en-US" sz="3300" b="1" dirty="0">
                <a:latin typeface="+mn-lt"/>
              </a:rPr>
              <a:t>Some features have high correlation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4FE36F-3A5B-52B1-4849-1B4988280034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5577" y="164983"/>
            <a:ext cx="4131000" cy="213967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3898D3-D1F1-4E04-F6C6-D09098AB5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13</a:t>
            </a:fld>
            <a:endParaRPr lang="en-GB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041F5CE-EF42-6CEC-4474-8A0DE308C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00" y="1263600"/>
            <a:ext cx="4486592" cy="3482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4C94053-34EB-7851-2A5F-1BA5BB5388B5}"/>
              </a:ext>
            </a:extLst>
          </p:cNvPr>
          <p:cNvSpPr txBox="1">
            <a:spLocks/>
          </p:cNvSpPr>
          <p:nvPr/>
        </p:nvSpPr>
        <p:spPr>
          <a:xfrm>
            <a:off x="5965448" y="4138228"/>
            <a:ext cx="4082792" cy="460696"/>
          </a:xfrm>
          <a:prstGeom prst="rect">
            <a:avLst/>
          </a:prstGeom>
        </p:spPr>
        <p:txBody>
          <a:bodyPr numCol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400" dirty="0">
                <a:latin typeface="+mj-lt"/>
              </a:rPr>
              <a:t>Highly correlated feature</a:t>
            </a:r>
          </a:p>
        </p:txBody>
      </p:sp>
      <p:cxnSp>
        <p:nvCxnSpPr>
          <p:cNvPr id="11" name="直线箭头连接符 15">
            <a:extLst>
              <a:ext uri="{FF2B5EF4-FFF2-40B4-BE49-F238E27FC236}">
                <a16:creationId xmlns:a16="http://schemas.microsoft.com/office/drawing/2014/main" id="{8BD66B5F-7A5F-EE56-2A36-9094FF60A2CF}"/>
              </a:ext>
            </a:extLst>
          </p:cNvPr>
          <p:cNvCxnSpPr>
            <a:cxnSpLocks/>
          </p:cNvCxnSpPr>
          <p:nvPr/>
        </p:nvCxnSpPr>
        <p:spPr>
          <a:xfrm>
            <a:off x="5388270" y="4325254"/>
            <a:ext cx="5303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FE98372-3BF2-D054-6966-B2A81775814F}"/>
              </a:ext>
            </a:extLst>
          </p:cNvPr>
          <p:cNvSpPr txBox="1">
            <a:spLocks/>
          </p:cNvSpPr>
          <p:nvPr/>
        </p:nvSpPr>
        <p:spPr>
          <a:xfrm>
            <a:off x="5965448" y="3228908"/>
            <a:ext cx="4082792" cy="460696"/>
          </a:xfrm>
          <a:prstGeom prst="rect">
            <a:avLst/>
          </a:prstGeom>
        </p:spPr>
        <p:txBody>
          <a:bodyPr numCol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400" dirty="0">
                <a:latin typeface="+mj-lt"/>
              </a:rPr>
              <a:t>Highly correlated feature</a:t>
            </a:r>
          </a:p>
        </p:txBody>
      </p:sp>
      <p:cxnSp>
        <p:nvCxnSpPr>
          <p:cNvPr id="13" name="直线箭头连接符 15">
            <a:extLst>
              <a:ext uri="{FF2B5EF4-FFF2-40B4-BE49-F238E27FC236}">
                <a16:creationId xmlns:a16="http://schemas.microsoft.com/office/drawing/2014/main" id="{648ADAD3-9F25-1396-D208-8340A4847673}"/>
              </a:ext>
            </a:extLst>
          </p:cNvPr>
          <p:cNvCxnSpPr>
            <a:cxnSpLocks/>
          </p:cNvCxnSpPr>
          <p:nvPr/>
        </p:nvCxnSpPr>
        <p:spPr>
          <a:xfrm>
            <a:off x="5388270" y="3415934"/>
            <a:ext cx="5303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6719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245E3-B56D-F2A8-DFF4-B4C3E6A11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E33C179-2F53-8C34-5A5C-6D3DC0CC66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96572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C4F845DA-3961-F632-DE9A-A1239516B4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D9F5B83-34C2-8279-8385-790BE1CA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pPr>
              <a:lnSpc>
                <a:spcPts val="3000"/>
              </a:lnSpc>
            </a:pPr>
            <a:r>
              <a:rPr lang="en-US" sz="3300" b="1" dirty="0">
                <a:latin typeface="+mn-lt"/>
              </a:rPr>
              <a:t>How temperature and rain affects NDVI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44FBF1E-33E9-BE17-7248-4ED05A17E9AE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5577" y="164983"/>
            <a:ext cx="4131000" cy="213967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AD6896-6BB2-362A-0C75-D1E69CD57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DE4E056-1B83-6913-91F8-FE5AB5FFF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2" y="1432560"/>
            <a:ext cx="4162095" cy="340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CA67C23-67AD-FAC5-60D3-D24FF444D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28" y="1449524"/>
            <a:ext cx="4162095" cy="340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698A6E-5CFE-0955-CF5B-5CFCDFEDD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69365067-F141-1575-A0D1-4EFA60949E1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339844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BC154B2-00A0-4ED6-4F85-43AE35048B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C27DFE0-1F01-90BB-2091-6E1A79C00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pPr>
              <a:lnSpc>
                <a:spcPts val="3000"/>
              </a:lnSpc>
            </a:pPr>
            <a:r>
              <a:rPr lang="en-US" sz="3300" b="1" dirty="0">
                <a:latin typeface="+mn-lt"/>
              </a:rPr>
              <a:t>FEATURE Selection</a:t>
            </a:r>
            <a:br>
              <a:rPr lang="en-US" sz="3300" b="1" dirty="0">
                <a:latin typeface="+mn-lt"/>
              </a:rPr>
            </a:br>
            <a:endParaRPr lang="en-US" sz="3300" b="1" dirty="0">
              <a:latin typeface="+mn-lt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9B24B7C-7B8A-7AA0-4FAD-5461A3FCCD93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5577" y="164983"/>
            <a:ext cx="4131000" cy="213967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EC731E-D8C0-BEF3-1CBC-B6D3B18450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1D1E62-567E-17C7-DCD1-C5667FFDD2DD}"/>
              </a:ext>
            </a:extLst>
          </p:cNvPr>
          <p:cNvSpPr txBox="1">
            <a:spLocks/>
          </p:cNvSpPr>
          <p:nvPr/>
        </p:nvSpPr>
        <p:spPr>
          <a:xfrm>
            <a:off x="385576" y="2965449"/>
            <a:ext cx="7960863" cy="2088142"/>
          </a:xfrm>
          <a:prstGeom prst="rect">
            <a:avLst/>
          </a:prstGeom>
        </p:spPr>
        <p:txBody>
          <a:bodyPr numCol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GB" sz="1400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400" dirty="0">
                <a:latin typeface="+mj-lt"/>
              </a:rPr>
              <a:t>Calculate rolling averages for specific climate variables over 3, 6, 12-month periods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400" dirty="0">
                <a:latin typeface="+mj-lt"/>
              </a:rPr>
              <a:t>Rationale: to capture short, medium, and long-term trends in climate data; help different models to learn from these patterns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C1405F1-98F5-2073-0388-E06FF85B1888}"/>
              </a:ext>
            </a:extLst>
          </p:cNvPr>
          <p:cNvSpPr txBox="1">
            <a:spLocks/>
          </p:cNvSpPr>
          <p:nvPr/>
        </p:nvSpPr>
        <p:spPr>
          <a:xfrm>
            <a:off x="385576" y="2801556"/>
            <a:ext cx="7960863" cy="483933"/>
          </a:xfrm>
          <a:prstGeom prst="rect">
            <a:avLst/>
          </a:prstGeom>
        </p:spPr>
        <p:txBody>
          <a:bodyPr numCol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000" dirty="0"/>
              <a:t>Add New Features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87236EE-A0B1-326B-CE76-0F6D1D7431F5}"/>
              </a:ext>
            </a:extLst>
          </p:cNvPr>
          <p:cNvSpPr txBox="1">
            <a:spLocks/>
          </p:cNvSpPr>
          <p:nvPr/>
        </p:nvSpPr>
        <p:spPr>
          <a:xfrm>
            <a:off x="385576" y="1594126"/>
            <a:ext cx="7960863" cy="2088142"/>
          </a:xfrm>
          <a:prstGeom prst="rect">
            <a:avLst/>
          </a:prstGeom>
        </p:spPr>
        <p:txBody>
          <a:bodyPr numCol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GB" sz="1400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400" dirty="0">
                <a:latin typeface="+mj-lt"/>
              </a:rPr>
              <a:t>Since they are highly correlated with other main features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400" dirty="0">
                <a:latin typeface="+mj-lt"/>
              </a:rPr>
              <a:t>Drop columns such as NDVI and soil moisture as they are not available as forecast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4731869-63DD-8D78-82FC-84894AC4863A}"/>
              </a:ext>
            </a:extLst>
          </p:cNvPr>
          <p:cNvSpPr txBox="1">
            <a:spLocks/>
          </p:cNvSpPr>
          <p:nvPr/>
        </p:nvSpPr>
        <p:spPr>
          <a:xfrm>
            <a:off x="385576" y="1430233"/>
            <a:ext cx="7960863" cy="483933"/>
          </a:xfrm>
          <a:prstGeom prst="rect">
            <a:avLst/>
          </a:prstGeom>
        </p:spPr>
        <p:txBody>
          <a:bodyPr numCol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2000" dirty="0"/>
              <a:t>Drop Non-Feature Columns</a:t>
            </a:r>
          </a:p>
        </p:txBody>
      </p:sp>
    </p:spTree>
    <p:extLst>
      <p:ext uri="{BB962C8B-B14F-4D97-AF65-F5344CB8AC3E}">
        <p14:creationId xmlns:p14="http://schemas.microsoft.com/office/powerpoint/2010/main" val="3449901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A4953-86B1-62CD-C766-AC44D52DC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4F172701-51CC-AE72-06CC-A0ADE171498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590809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A9D94C0-E147-F8C7-D892-81507978ADA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71A2065-E13D-8381-9A81-E98FF80E2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US" dirty="0"/>
              <a:t>PDSI OVER THE YEARS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D92744C-E101-907E-682D-8BB54AD42F6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88D96-2888-8942-0C2B-F17C10DC4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16</a:t>
            </a:fld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C33FD4-DE20-315F-B3D2-CE92701C3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6810" y="1264919"/>
            <a:ext cx="7174800" cy="3468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55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B0857-C090-82FB-D206-C0A06A567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60AF2DD2-F45D-0F02-21D5-53DB57135F6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05512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1CD0465-D007-6EBA-513C-6DC59171DD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3BAEACC8-4E96-115D-3FB0-6938E467176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9084" y="0"/>
            <a:ext cx="2461579" cy="514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5FF2A6E-4461-987E-4D13-CE225C9B5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US" dirty="0"/>
              <a:t>INVESTIGATE SKEWNESS FURTHER 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11B3A61-A455-5DA1-ACD6-BA6E8B4F0897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6702B1-B889-A38D-E5D4-C392C469C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17</a:t>
            </a:fld>
            <a:endParaRPr lang="en-GB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460EA3-BD24-E56C-51B0-107C96F4299F}"/>
              </a:ext>
            </a:extLst>
          </p:cNvPr>
          <p:cNvSpPr txBox="1">
            <a:spLocks/>
          </p:cNvSpPr>
          <p:nvPr/>
        </p:nvSpPr>
        <p:spPr>
          <a:xfrm>
            <a:off x="385576" y="1193801"/>
            <a:ext cx="7960863" cy="2088142"/>
          </a:xfrm>
          <a:prstGeom prst="rect">
            <a:avLst/>
          </a:prstGeom>
        </p:spPr>
        <p:txBody>
          <a:bodyPr numCol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GB" sz="1400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400" dirty="0">
                <a:latin typeface="+mj-lt"/>
              </a:rPr>
              <a:t>Analyse skewness based on the histograms we draw earlier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400" dirty="0">
                <a:latin typeface="+mj-lt"/>
              </a:rPr>
              <a:t>Run skewness test to investigate it further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GB" sz="1400" dirty="0">
              <a:latin typeface="+mj-lt"/>
            </a:endParaRPr>
          </a:p>
        </p:txBody>
      </p:sp>
      <p:pic>
        <p:nvPicPr>
          <p:cNvPr id="11" name="图片 7" descr="文本&#10;&#10;描述已自动生成">
            <a:extLst>
              <a:ext uri="{FF2B5EF4-FFF2-40B4-BE49-F238E27FC236}">
                <a16:creationId xmlns:a16="http://schemas.microsoft.com/office/drawing/2014/main" id="{2586005F-B2ED-10EA-92CF-FF02EBE0912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577" y="2504555"/>
            <a:ext cx="5940150" cy="1325765"/>
          </a:xfrm>
          <a:prstGeom prst="rect">
            <a:avLst/>
          </a:prstGeom>
        </p:spPr>
      </p:pic>
      <p:sp>
        <p:nvSpPr>
          <p:cNvPr id="12" name="矩形 16">
            <a:extLst>
              <a:ext uri="{FF2B5EF4-FFF2-40B4-BE49-F238E27FC236}">
                <a16:creationId xmlns:a16="http://schemas.microsoft.com/office/drawing/2014/main" id="{1833D881-A3E5-35D4-587E-5B371BECEEB3}"/>
              </a:ext>
            </a:extLst>
          </p:cNvPr>
          <p:cNvSpPr/>
          <p:nvPr/>
        </p:nvSpPr>
        <p:spPr>
          <a:xfrm>
            <a:off x="6726364" y="282126"/>
            <a:ext cx="2417636" cy="2296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6">
            <a:extLst>
              <a:ext uri="{FF2B5EF4-FFF2-40B4-BE49-F238E27FC236}">
                <a16:creationId xmlns:a16="http://schemas.microsoft.com/office/drawing/2014/main" id="{587F7E4D-01CE-4DB8-E099-E1DEE816138E}"/>
              </a:ext>
            </a:extLst>
          </p:cNvPr>
          <p:cNvSpPr/>
          <p:nvPr/>
        </p:nvSpPr>
        <p:spPr>
          <a:xfrm>
            <a:off x="6726364" y="1192516"/>
            <a:ext cx="2417636" cy="2296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6">
            <a:extLst>
              <a:ext uri="{FF2B5EF4-FFF2-40B4-BE49-F238E27FC236}">
                <a16:creationId xmlns:a16="http://schemas.microsoft.com/office/drawing/2014/main" id="{9F5793FC-FDAF-33E2-0D29-34D715E481A8}"/>
              </a:ext>
            </a:extLst>
          </p:cNvPr>
          <p:cNvSpPr/>
          <p:nvPr/>
        </p:nvSpPr>
        <p:spPr>
          <a:xfrm>
            <a:off x="6726364" y="2096241"/>
            <a:ext cx="2417636" cy="697759"/>
          </a:xfrm>
          <a:prstGeom prst="rect">
            <a:avLst/>
          </a:prstGeom>
          <a:noFill/>
          <a:ln w="25400">
            <a:solidFill>
              <a:srgbClr val="00F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6">
            <a:extLst>
              <a:ext uri="{FF2B5EF4-FFF2-40B4-BE49-F238E27FC236}">
                <a16:creationId xmlns:a16="http://schemas.microsoft.com/office/drawing/2014/main" id="{0960042D-1A12-E21C-B53D-662A5370DC50}"/>
              </a:ext>
            </a:extLst>
          </p:cNvPr>
          <p:cNvSpPr/>
          <p:nvPr/>
        </p:nvSpPr>
        <p:spPr>
          <a:xfrm>
            <a:off x="6726364" y="3457896"/>
            <a:ext cx="2417636" cy="1381938"/>
          </a:xfrm>
          <a:prstGeom prst="rect">
            <a:avLst/>
          </a:prstGeom>
          <a:noFill/>
          <a:ln w="25400">
            <a:solidFill>
              <a:srgbClr val="00F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7443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508AE-DF25-9B00-7955-00745455A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A57B4DBB-D962-48F3-839E-CB0953C9A07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94782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9365067-F141-1575-A0D1-4EFA60949E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5D132181-5561-1E1A-BB03-2E9713DBD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pPr>
              <a:lnSpc>
                <a:spcPts val="3000"/>
              </a:lnSpc>
            </a:pPr>
            <a:r>
              <a:rPr lang="en-US" sz="3300" b="1" dirty="0">
                <a:latin typeface="+mn-lt"/>
              </a:rPr>
              <a:t>DATA TRANSFORMATION &amp; </a:t>
            </a:r>
            <a:br>
              <a:rPr lang="en-US" sz="3300" b="1" dirty="0">
                <a:latin typeface="+mn-lt"/>
              </a:rPr>
            </a:br>
            <a:r>
              <a:rPr lang="en-US" sz="3300" b="1" dirty="0">
                <a:latin typeface="+mn-lt"/>
              </a:rPr>
              <a:t>repeat SKEWNESS TEST</a:t>
            </a:r>
            <a:br>
              <a:rPr lang="en-US" sz="3300" b="1" dirty="0">
                <a:latin typeface="+mn-lt"/>
              </a:rPr>
            </a:br>
            <a:endParaRPr lang="en-US" sz="3300" b="1" dirty="0">
              <a:latin typeface="+mn-lt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7A842A-7670-CFAB-D387-10FD57FF5B1B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385577" y="164983"/>
            <a:ext cx="4131000" cy="213967"/>
          </a:xfrm>
        </p:spPr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A9942D-7AAF-8A24-BF05-490CAF881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18</a:t>
            </a:fld>
            <a:endParaRPr lang="en-GB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054705-1B36-0052-57D1-D56207F9B4C1}"/>
              </a:ext>
            </a:extLst>
          </p:cNvPr>
          <p:cNvSpPr txBox="1">
            <a:spLocks/>
          </p:cNvSpPr>
          <p:nvPr/>
        </p:nvSpPr>
        <p:spPr>
          <a:xfrm>
            <a:off x="1327408" y="3769284"/>
            <a:ext cx="4082792" cy="460696"/>
          </a:xfrm>
          <a:prstGeom prst="rect">
            <a:avLst/>
          </a:prstGeom>
        </p:spPr>
        <p:txBody>
          <a:bodyPr numCol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400" dirty="0">
                <a:latin typeface="+mj-lt"/>
              </a:rPr>
              <a:t>Apply square root transformation</a:t>
            </a:r>
          </a:p>
        </p:txBody>
      </p:sp>
      <p:pic>
        <p:nvPicPr>
          <p:cNvPr id="7" name="图片 12">
            <a:extLst>
              <a:ext uri="{FF2B5EF4-FFF2-40B4-BE49-F238E27FC236}">
                <a16:creationId xmlns:a16="http://schemas.microsoft.com/office/drawing/2014/main" id="{8E47EA88-1C4C-2F19-841C-3CDB2DBF7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199" y="1634396"/>
            <a:ext cx="5081240" cy="1874708"/>
          </a:xfrm>
          <a:prstGeom prst="rect">
            <a:avLst/>
          </a:prstGeom>
        </p:spPr>
      </p:pic>
      <p:pic>
        <p:nvPicPr>
          <p:cNvPr id="9" name="图片 7">
            <a:extLst>
              <a:ext uri="{FF2B5EF4-FFF2-40B4-BE49-F238E27FC236}">
                <a16:creationId xmlns:a16="http://schemas.microsoft.com/office/drawing/2014/main" id="{23AFFE78-1E05-82DE-C314-18C33CECB9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009" y="1695806"/>
            <a:ext cx="2404541" cy="17518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墨迹 3">
                <a:extLst>
                  <a:ext uri="{FF2B5EF4-FFF2-40B4-BE49-F238E27FC236}">
                    <a16:creationId xmlns:a16="http://schemas.microsoft.com/office/drawing/2014/main" id="{950B1F9E-6F84-C826-CE66-C98498B95947}"/>
                  </a:ext>
                </a:extLst>
              </p14:cNvPr>
              <p14:cNvContentPartPr/>
              <p14:nvPr/>
            </p14:nvContentPartPr>
            <p14:xfrm>
              <a:off x="2774319" y="2532700"/>
              <a:ext cx="360" cy="360"/>
            </p14:xfrm>
          </p:contentPart>
        </mc:Choice>
        <mc:Fallback xmlns="">
          <p:pic>
            <p:nvPicPr>
              <p:cNvPr id="11" name="墨迹 3">
                <a:extLst>
                  <a:ext uri="{FF2B5EF4-FFF2-40B4-BE49-F238E27FC236}">
                    <a16:creationId xmlns:a16="http://schemas.microsoft.com/office/drawing/2014/main" id="{950B1F9E-6F84-C826-CE66-C98498B9594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65319" y="252370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矩形 4">
            <a:extLst>
              <a:ext uri="{FF2B5EF4-FFF2-40B4-BE49-F238E27FC236}">
                <a16:creationId xmlns:a16="http://schemas.microsoft.com/office/drawing/2014/main" id="{08953B3E-4D52-F15D-9E15-4302E07117FD}"/>
              </a:ext>
            </a:extLst>
          </p:cNvPr>
          <p:cNvSpPr/>
          <p:nvPr/>
        </p:nvSpPr>
        <p:spPr>
          <a:xfrm>
            <a:off x="750230" y="2489188"/>
            <a:ext cx="3363850" cy="3261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2400"/>
          </a:p>
        </p:txBody>
      </p:sp>
      <p:sp>
        <p:nvSpPr>
          <p:cNvPr id="13" name="矩形 6">
            <a:extLst>
              <a:ext uri="{FF2B5EF4-FFF2-40B4-BE49-F238E27FC236}">
                <a16:creationId xmlns:a16="http://schemas.microsoft.com/office/drawing/2014/main" id="{F79D88CB-B483-450F-C0AB-07147FE07537}"/>
              </a:ext>
            </a:extLst>
          </p:cNvPr>
          <p:cNvSpPr/>
          <p:nvPr/>
        </p:nvSpPr>
        <p:spPr>
          <a:xfrm>
            <a:off x="740070" y="2839036"/>
            <a:ext cx="3363850" cy="669707"/>
          </a:xfrm>
          <a:prstGeom prst="rect">
            <a:avLst/>
          </a:prstGeom>
          <a:noFill/>
          <a:ln w="34925">
            <a:solidFill>
              <a:srgbClr val="00F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箭头连接符 15">
            <a:extLst>
              <a:ext uri="{FF2B5EF4-FFF2-40B4-BE49-F238E27FC236}">
                <a16:creationId xmlns:a16="http://schemas.microsoft.com/office/drawing/2014/main" id="{D4E56F0F-FBA9-3CEF-08D6-03892E42DD4C}"/>
              </a:ext>
            </a:extLst>
          </p:cNvPr>
          <p:cNvCxnSpPr>
            <a:cxnSpLocks/>
          </p:cNvCxnSpPr>
          <p:nvPr/>
        </p:nvCxnSpPr>
        <p:spPr>
          <a:xfrm>
            <a:off x="750230" y="3956310"/>
            <a:ext cx="53034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5">
            <a:extLst>
              <a:ext uri="{FF2B5EF4-FFF2-40B4-BE49-F238E27FC236}">
                <a16:creationId xmlns:a16="http://schemas.microsoft.com/office/drawing/2014/main" id="{7372A86F-6EF3-3F40-F579-B43DC7656481}"/>
              </a:ext>
            </a:extLst>
          </p:cNvPr>
          <p:cNvCxnSpPr>
            <a:cxnSpLocks/>
          </p:cNvCxnSpPr>
          <p:nvPr/>
        </p:nvCxnSpPr>
        <p:spPr>
          <a:xfrm>
            <a:off x="750230" y="4428750"/>
            <a:ext cx="530342" cy="0"/>
          </a:xfrm>
          <a:prstGeom prst="straightConnector1">
            <a:avLst/>
          </a:prstGeom>
          <a:ln w="38100">
            <a:solidFill>
              <a:srgbClr val="00F4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F5ED510-4326-9A89-C95F-2625CA1D5775}"/>
              </a:ext>
            </a:extLst>
          </p:cNvPr>
          <p:cNvSpPr txBox="1">
            <a:spLocks/>
          </p:cNvSpPr>
          <p:nvPr/>
        </p:nvSpPr>
        <p:spPr>
          <a:xfrm>
            <a:off x="1327408" y="4229980"/>
            <a:ext cx="4082792" cy="460696"/>
          </a:xfrm>
          <a:prstGeom prst="rect">
            <a:avLst/>
          </a:prstGeom>
        </p:spPr>
        <p:txBody>
          <a:bodyPr numCol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400" dirty="0">
                <a:latin typeface="+mj-lt"/>
              </a:rPr>
              <a:t>Reverse the features then apply the log transformation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GB" sz="1400" dirty="0">
              <a:latin typeface="+mj-lt"/>
            </a:endParaRPr>
          </a:p>
        </p:txBody>
      </p:sp>
      <p:sp>
        <p:nvSpPr>
          <p:cNvPr id="21" name="矩形 10">
            <a:extLst>
              <a:ext uri="{FF2B5EF4-FFF2-40B4-BE49-F238E27FC236}">
                <a16:creationId xmlns:a16="http://schemas.microsoft.com/office/drawing/2014/main" id="{66E3E9A4-8F73-D20C-7F0B-38CB0503CBE8}"/>
              </a:ext>
            </a:extLst>
          </p:cNvPr>
          <p:cNvSpPr/>
          <p:nvPr/>
        </p:nvSpPr>
        <p:spPr>
          <a:xfrm>
            <a:off x="6128009" y="2489189"/>
            <a:ext cx="2375708" cy="510752"/>
          </a:xfrm>
          <a:prstGeom prst="rect">
            <a:avLst/>
          </a:prstGeom>
          <a:noFill/>
          <a:ln w="4762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2BBF1DD-065A-46B7-A431-CE56A83EA616}"/>
              </a:ext>
            </a:extLst>
          </p:cNvPr>
          <p:cNvSpPr txBox="1">
            <a:spLocks/>
          </p:cNvSpPr>
          <p:nvPr/>
        </p:nvSpPr>
        <p:spPr>
          <a:xfrm>
            <a:off x="6128009" y="3769284"/>
            <a:ext cx="2688899" cy="460696"/>
          </a:xfrm>
          <a:prstGeom prst="rect">
            <a:avLst/>
          </a:prstGeom>
        </p:spPr>
        <p:txBody>
          <a:bodyPr numCol="1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GB" sz="1400" dirty="0">
                <a:latin typeface="+mj-lt"/>
              </a:rPr>
              <a:t>Reduced skewness to a mild level</a:t>
            </a:r>
          </a:p>
        </p:txBody>
      </p:sp>
    </p:spTree>
    <p:extLst>
      <p:ext uri="{BB962C8B-B14F-4D97-AF65-F5344CB8AC3E}">
        <p14:creationId xmlns:p14="http://schemas.microsoft.com/office/powerpoint/2010/main" val="4099362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23F54-B3A4-2C5D-6E99-A06047DF0D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7762438-12AC-E8F5-30D0-0BB5C218F40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363472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4A7F0C1-F8EF-1FF7-119A-D463C54CD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85" y="3381521"/>
            <a:ext cx="5520636" cy="1386191"/>
          </a:xfrm>
        </p:spPr>
        <p:txBody>
          <a:bodyPr vert="horz"/>
          <a:lstStyle/>
          <a:p>
            <a:r>
              <a:rPr lang="en-US" dirty="0"/>
              <a:t>Model selection and results</a:t>
            </a:r>
          </a:p>
        </p:txBody>
      </p:sp>
    </p:spTree>
    <p:extLst>
      <p:ext uri="{BB962C8B-B14F-4D97-AF65-F5344CB8AC3E}">
        <p14:creationId xmlns:p14="http://schemas.microsoft.com/office/powerpoint/2010/main" val="154402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AE0BF-42D7-E5F1-1330-18429B0CA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hink-cell data - do not delete" hidden="1">
            <a:extLst>
              <a:ext uri="{FF2B5EF4-FFF2-40B4-BE49-F238E27FC236}">
                <a16:creationId xmlns:a16="http://schemas.microsoft.com/office/drawing/2014/main" id="{32BCEE00-FD1A-EC56-0CE3-F298DBF3B5A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22114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4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762438-12AC-E8F5-30D0-0BB5C218F40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FB66275-B3EC-8433-2618-276F85229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85" y="3381521"/>
            <a:ext cx="5520636" cy="1386191"/>
          </a:xfrm>
        </p:spPr>
        <p:txBody>
          <a:bodyPr vert="horz"/>
          <a:lstStyle/>
          <a:p>
            <a:r>
              <a:rPr lang="en-US" dirty="0"/>
              <a:t>Project </a:t>
            </a:r>
            <a:br>
              <a:rPr lang="en-US" dirty="0"/>
            </a:br>
            <a:r>
              <a:rPr lang="en-US" dirty="0"/>
              <a:t>intro</a:t>
            </a:r>
          </a:p>
        </p:txBody>
      </p:sp>
    </p:spTree>
    <p:extLst>
      <p:ext uri="{BB962C8B-B14F-4D97-AF65-F5344CB8AC3E}">
        <p14:creationId xmlns:p14="http://schemas.microsoft.com/office/powerpoint/2010/main" val="8259347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9DA1C-FF18-7E37-2594-38052AE32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D75407A6-C5BC-64F8-3C3A-E08CF44C103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93337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473" imgH="473" progId="TCLayout.ActiveDocument.1">
                  <p:embed/>
                </p:oleObj>
              </mc:Choice>
              <mc:Fallback>
                <p:oleObj name="think-cell Slide" r:id="rId5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F4277F2-46E5-277B-A106-2283CFD4890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27A3FC49-6EAF-1306-150F-1142BCF53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Support vector machines outperforms other models</a:t>
            </a:r>
            <a:endParaRPr lang="en-GB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A107672-D3D3-AECF-9B31-F5E18CF438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575" y="1511545"/>
            <a:ext cx="8767898" cy="639073"/>
          </a:xfrm>
        </p:spPr>
        <p:txBody>
          <a:bodyPr numCol="3"/>
          <a:lstStyle/>
          <a:p>
            <a:pPr>
              <a:buClr>
                <a:srgbClr val="1B4379"/>
              </a:buClr>
            </a:pPr>
            <a:r>
              <a:rPr lang="en-US" sz="1100" b="1" dirty="0"/>
              <a:t>Cross Validation Parameters:</a:t>
            </a:r>
          </a:p>
          <a:p>
            <a:pPr marL="171450" indent="-171450">
              <a:buClr>
                <a:srgbClr val="1B4379"/>
              </a:buClr>
              <a:buFont typeface="Wingdings" panose="05000000000000000000" pitchFamily="2" charset="2"/>
              <a:buChar char="§"/>
            </a:pPr>
            <a:r>
              <a:rPr lang="en-US" sz="1100" b="1" dirty="0"/>
              <a:t>Range of the target: 17.1</a:t>
            </a:r>
          </a:p>
          <a:p>
            <a:pPr marL="171450" indent="-171450">
              <a:buClr>
                <a:srgbClr val="1B4379"/>
              </a:buClr>
              <a:buFont typeface="Wingdings" panose="05000000000000000000" pitchFamily="2" charset="2"/>
              <a:buChar char="§"/>
            </a:pPr>
            <a:endParaRPr lang="en-US" sz="1100" b="1" dirty="0"/>
          </a:p>
          <a:p>
            <a:pPr marL="171450" indent="-171450">
              <a:buClr>
                <a:srgbClr val="1B4379"/>
              </a:buClr>
              <a:buFont typeface="Wingdings" panose="05000000000000000000" pitchFamily="2" charset="2"/>
              <a:buChar char="§"/>
            </a:pPr>
            <a:endParaRPr lang="en-US" sz="1100" b="1" dirty="0"/>
          </a:p>
          <a:p>
            <a:pPr marL="171450" indent="-171450">
              <a:buClr>
                <a:srgbClr val="1B4379"/>
              </a:buClr>
              <a:buFont typeface="Wingdings" panose="05000000000000000000" pitchFamily="2" charset="2"/>
              <a:buChar char="§"/>
            </a:pPr>
            <a:endParaRPr lang="en-US" sz="1100" b="1" dirty="0"/>
          </a:p>
          <a:p>
            <a:pPr marL="171450" indent="-171450">
              <a:buClr>
                <a:srgbClr val="1B4379"/>
              </a:buClr>
              <a:buFont typeface="Wingdings" panose="05000000000000000000" pitchFamily="2" charset="2"/>
              <a:buChar char="§"/>
            </a:pPr>
            <a:r>
              <a:rPr lang="en-US" sz="1100" b="1" dirty="0"/>
              <a:t># of Cross-Fold: 3</a:t>
            </a:r>
          </a:p>
          <a:p>
            <a:pPr marL="171450" indent="-171450">
              <a:buClr>
                <a:srgbClr val="1B4379"/>
              </a:buClr>
              <a:buFont typeface="Wingdings" panose="05000000000000000000" pitchFamily="2" charset="2"/>
              <a:buChar char="§"/>
            </a:pPr>
            <a:endParaRPr lang="en-US" sz="1100" b="1" dirty="0"/>
          </a:p>
          <a:p>
            <a:pPr marL="171450" indent="-171450">
              <a:buClr>
                <a:srgbClr val="1B4379"/>
              </a:buClr>
              <a:buFont typeface="Wingdings" panose="05000000000000000000" pitchFamily="2" charset="2"/>
              <a:buChar char="§"/>
            </a:pPr>
            <a:endParaRPr lang="en-US" sz="1100" b="1" dirty="0"/>
          </a:p>
          <a:p>
            <a:pPr marL="171450" indent="-171450">
              <a:buClr>
                <a:srgbClr val="1B4379"/>
              </a:buClr>
              <a:buFont typeface="Wingdings" panose="05000000000000000000" pitchFamily="2" charset="2"/>
              <a:buChar char="§"/>
            </a:pPr>
            <a:endParaRPr lang="en-US" sz="1100" b="1" dirty="0"/>
          </a:p>
          <a:p>
            <a:pPr marL="171450" indent="-171450">
              <a:buClr>
                <a:srgbClr val="1B4379"/>
              </a:buClr>
              <a:buFont typeface="Wingdings" panose="05000000000000000000" pitchFamily="2" charset="2"/>
              <a:buChar char="§"/>
            </a:pPr>
            <a:r>
              <a:rPr lang="en-US" sz="1100" b="1" dirty="0"/>
              <a:t># of Iterations: 10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8A9480C-8AF2-E3D4-B7E9-494F697F3A2E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Model selection and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6ABD8-27FA-7BB6-69DE-79BE35A0B5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20</a:t>
            </a:fld>
            <a:endParaRPr lang="en-GB" dirty="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9356330-666B-F424-EA4C-6835C493A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240052"/>
              </p:ext>
            </p:extLst>
          </p:nvPr>
        </p:nvGraphicFramePr>
        <p:xfrm>
          <a:off x="471159" y="2216166"/>
          <a:ext cx="6916113" cy="2602512"/>
        </p:xfrm>
        <a:graphic>
          <a:graphicData uri="http://schemas.openxmlformats.org/drawingml/2006/table">
            <a:tbl>
              <a:tblPr firstRow="1">
                <a:tableStyleId>{D03447BB-5D67-496B-8E87-E561075AD55C}</a:tableStyleId>
              </a:tblPr>
              <a:tblGrid>
                <a:gridCol w="1841075">
                  <a:extLst>
                    <a:ext uri="{9D8B030D-6E8A-4147-A177-3AD203B41FA5}">
                      <a16:colId xmlns:a16="http://schemas.microsoft.com/office/drawing/2014/main" val="1314640876"/>
                    </a:ext>
                  </a:extLst>
                </a:gridCol>
                <a:gridCol w="979952">
                  <a:extLst>
                    <a:ext uri="{9D8B030D-6E8A-4147-A177-3AD203B41FA5}">
                      <a16:colId xmlns:a16="http://schemas.microsoft.com/office/drawing/2014/main" val="4262519151"/>
                    </a:ext>
                  </a:extLst>
                </a:gridCol>
                <a:gridCol w="1352192">
                  <a:extLst>
                    <a:ext uri="{9D8B030D-6E8A-4147-A177-3AD203B41FA5}">
                      <a16:colId xmlns:a16="http://schemas.microsoft.com/office/drawing/2014/main" val="178161339"/>
                    </a:ext>
                  </a:extLst>
                </a:gridCol>
                <a:gridCol w="1168354">
                  <a:extLst>
                    <a:ext uri="{9D8B030D-6E8A-4147-A177-3AD203B41FA5}">
                      <a16:colId xmlns:a16="http://schemas.microsoft.com/office/drawing/2014/main" val="3749916111"/>
                    </a:ext>
                  </a:extLst>
                </a:gridCol>
                <a:gridCol w="1574540">
                  <a:extLst>
                    <a:ext uri="{9D8B030D-6E8A-4147-A177-3AD203B41FA5}">
                      <a16:colId xmlns:a16="http://schemas.microsoft.com/office/drawing/2014/main" val="1985107244"/>
                    </a:ext>
                  </a:extLst>
                </a:gridCol>
              </a:tblGrid>
              <a:tr h="342406"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atin typeface="+mn-lt"/>
                        </a:rPr>
                        <a:t>Model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404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 dirty="0">
                          <a:latin typeface="+mn-lt"/>
                        </a:rPr>
                        <a:t>RMSE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404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sz="10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Proc. Time(s)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404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Best Parameters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E404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624041"/>
                  </a:ext>
                </a:extLst>
              </a:tr>
              <a:tr h="400826"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SVM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1.82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1,434.79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kernel</a:t>
                      </a:r>
                      <a:r>
                        <a:rPr lang="en-US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:</a:t>
                      </a: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GB"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rbf</a:t>
                      </a:r>
                      <a:endParaRPr lang="en-GB" sz="9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gamma: scale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4379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C: 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E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201043"/>
                  </a:ext>
                </a:extLst>
              </a:tr>
              <a:tr h="466617"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Neural Network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1.88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1,689.98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activation: tanh</a:t>
                      </a:r>
                    </a:p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alpha: 0.4576213</a:t>
                      </a:r>
                    </a:p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solver: </a:t>
                      </a:r>
                      <a:r>
                        <a:rPr lang="en-GB"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sgd</a:t>
                      </a:r>
                      <a:endParaRPr lang="en-GB" sz="9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hidden_layer_sizes</a:t>
                      </a: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: (100,)</a:t>
                      </a:r>
                    </a:p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learning_rate</a:t>
                      </a: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: adaptive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E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6986307"/>
                  </a:ext>
                </a:extLst>
              </a:tr>
              <a:tr h="349670"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k-Nearest Neighbours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1.95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25.00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weights: distance</a:t>
                      </a:r>
                    </a:p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n_neighbors: 25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endParaRPr lang="en-GB" sz="900" b="1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E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1271082"/>
                  </a:ext>
                </a:extLst>
              </a:tr>
              <a:tr h="350899"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Gradient Boosting Regressor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1.97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764.60</a:t>
                      </a:r>
                      <a:endParaRPr lang="en-GB" sz="1100" b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: 38</a:t>
                      </a:r>
                    </a:p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max_features</a:t>
                      </a: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: 2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4379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: 32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E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4608839"/>
                  </a:ext>
                </a:extLst>
              </a:tr>
              <a:tr h="350899"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Random Forest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1.99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1,088.73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max_depth</a:t>
                      </a: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: 25</a:t>
                      </a:r>
                    </a:p>
                    <a:p>
                      <a:pPr marL="171450" indent="-171450" algn="l" defTabSz="6858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1B4379"/>
                        </a:buClr>
                        <a:buFont typeface="Wingdings" panose="05000000000000000000" pitchFamily="2" charset="2"/>
                        <a:buChar char="§"/>
                      </a:pPr>
                      <a:r>
                        <a:rPr lang="en-GB"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max_features</a:t>
                      </a: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: 4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B4379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GB" sz="900" b="1" kern="120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n_estimators</a:t>
                      </a:r>
                      <a:r>
                        <a:rPr lang="en-GB" sz="9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: 56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AE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609896"/>
                  </a:ext>
                </a:extLst>
              </a:tr>
              <a:tr h="247683">
                <a:tc>
                  <a:txBody>
                    <a:bodyPr/>
                    <a:lstStyle/>
                    <a:p>
                      <a:pPr algn="l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Linear Regression</a:t>
                      </a: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2.27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CAEB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1.58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CAEB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endParaRPr lang="en-GB" sz="1100" b="1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CAEB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222166"/>
                  </a:ext>
                </a:extLst>
              </a:tr>
            </a:tbl>
          </a:graphicData>
        </a:graphic>
      </p:graphicFrame>
      <p:sp>
        <p:nvSpPr>
          <p:cNvPr id="12" name="Gear7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73076D6F-EDB4-4DD4-A452-02EC4E06DEE4}"/>
              </a:ext>
            </a:extLst>
          </p:cNvPr>
          <p:cNvSpPr>
            <a:spLocks noChangeAspect="1" noEditPoints="1"/>
          </p:cNvSpPr>
          <p:nvPr>
            <p:custDataLst>
              <p:tags r:id="rId2"/>
            </p:custDataLst>
          </p:nvPr>
        </p:nvSpPr>
        <p:spPr bwMode="auto">
          <a:xfrm>
            <a:off x="6862974" y="2250731"/>
            <a:ext cx="272330" cy="269357"/>
          </a:xfrm>
          <a:custGeom>
            <a:avLst/>
            <a:gdLst>
              <a:gd name="T0" fmla="*/ 454 w 1150"/>
              <a:gd name="T1" fmla="*/ 49 h 1150"/>
              <a:gd name="T2" fmla="*/ 360 w 1150"/>
              <a:gd name="T3" fmla="*/ 189 h 1150"/>
              <a:gd name="T4" fmla="*/ 219 w 1150"/>
              <a:gd name="T5" fmla="*/ 118 h 1150"/>
              <a:gd name="T6" fmla="*/ 118 w 1150"/>
              <a:gd name="T7" fmla="*/ 288 h 1150"/>
              <a:gd name="T8" fmla="*/ 150 w 1150"/>
              <a:gd name="T9" fmla="*/ 454 h 1150"/>
              <a:gd name="T10" fmla="*/ 0 w 1150"/>
              <a:gd name="T11" fmla="*/ 503 h 1150"/>
              <a:gd name="T12" fmla="*/ 49 w 1150"/>
              <a:gd name="T13" fmla="*/ 696 h 1150"/>
              <a:gd name="T14" fmla="*/ 189 w 1150"/>
              <a:gd name="T15" fmla="*/ 790 h 1150"/>
              <a:gd name="T16" fmla="*/ 118 w 1150"/>
              <a:gd name="T17" fmla="*/ 931 h 1150"/>
              <a:gd name="T18" fmla="*/ 288 w 1150"/>
              <a:gd name="T19" fmla="*/ 1032 h 1150"/>
              <a:gd name="T20" fmla="*/ 454 w 1150"/>
              <a:gd name="T21" fmla="*/ 1000 h 1150"/>
              <a:gd name="T22" fmla="*/ 503 w 1150"/>
              <a:gd name="T23" fmla="*/ 1150 h 1150"/>
              <a:gd name="T24" fmla="*/ 696 w 1150"/>
              <a:gd name="T25" fmla="*/ 1101 h 1150"/>
              <a:gd name="T26" fmla="*/ 790 w 1150"/>
              <a:gd name="T27" fmla="*/ 961 h 1150"/>
              <a:gd name="T28" fmla="*/ 931 w 1150"/>
              <a:gd name="T29" fmla="*/ 1032 h 1150"/>
              <a:gd name="T30" fmla="*/ 1032 w 1150"/>
              <a:gd name="T31" fmla="*/ 862 h 1150"/>
              <a:gd name="T32" fmla="*/ 1000 w 1150"/>
              <a:gd name="T33" fmla="*/ 696 h 1150"/>
              <a:gd name="T34" fmla="*/ 1150 w 1150"/>
              <a:gd name="T35" fmla="*/ 647 h 1150"/>
              <a:gd name="T36" fmla="*/ 1101 w 1150"/>
              <a:gd name="T37" fmla="*/ 454 h 1150"/>
              <a:gd name="T38" fmla="*/ 961 w 1150"/>
              <a:gd name="T39" fmla="*/ 360 h 1150"/>
              <a:gd name="T40" fmla="*/ 1032 w 1150"/>
              <a:gd name="T41" fmla="*/ 219 h 1150"/>
              <a:gd name="T42" fmla="*/ 862 w 1150"/>
              <a:gd name="T43" fmla="*/ 118 h 1150"/>
              <a:gd name="T44" fmla="*/ 696 w 1150"/>
              <a:gd name="T45" fmla="*/ 150 h 1150"/>
              <a:gd name="T46" fmla="*/ 647 w 1150"/>
              <a:gd name="T47" fmla="*/ 0 h 1150"/>
              <a:gd name="T48" fmla="*/ 504 w 1150"/>
              <a:gd name="T49" fmla="*/ 50 h 1150"/>
              <a:gd name="T50" fmla="*/ 646 w 1150"/>
              <a:gd name="T51" fmla="*/ 188 h 1150"/>
              <a:gd name="T52" fmla="*/ 782 w 1150"/>
              <a:gd name="T53" fmla="*/ 241 h 1150"/>
              <a:gd name="T54" fmla="*/ 896 w 1150"/>
              <a:gd name="T55" fmla="*/ 154 h 1150"/>
              <a:gd name="T56" fmla="*/ 899 w 1150"/>
              <a:gd name="T57" fmla="*/ 351 h 1150"/>
              <a:gd name="T58" fmla="*/ 958 w 1150"/>
              <a:gd name="T59" fmla="*/ 485 h 1150"/>
              <a:gd name="T60" fmla="*/ 1100 w 1150"/>
              <a:gd name="T61" fmla="*/ 504 h 1150"/>
              <a:gd name="T62" fmla="*/ 962 w 1150"/>
              <a:gd name="T63" fmla="*/ 646 h 1150"/>
              <a:gd name="T64" fmla="*/ 909 w 1150"/>
              <a:gd name="T65" fmla="*/ 782 h 1150"/>
              <a:gd name="T66" fmla="*/ 996 w 1150"/>
              <a:gd name="T67" fmla="*/ 896 h 1150"/>
              <a:gd name="T68" fmla="*/ 799 w 1150"/>
              <a:gd name="T69" fmla="*/ 899 h 1150"/>
              <a:gd name="T70" fmla="*/ 665 w 1150"/>
              <a:gd name="T71" fmla="*/ 958 h 1150"/>
              <a:gd name="T72" fmla="*/ 646 w 1150"/>
              <a:gd name="T73" fmla="*/ 1100 h 1150"/>
              <a:gd name="T74" fmla="*/ 504 w 1150"/>
              <a:gd name="T75" fmla="*/ 962 h 1150"/>
              <a:gd name="T76" fmla="*/ 368 w 1150"/>
              <a:gd name="T77" fmla="*/ 909 h 1150"/>
              <a:gd name="T78" fmla="*/ 254 w 1150"/>
              <a:gd name="T79" fmla="*/ 996 h 1150"/>
              <a:gd name="T80" fmla="*/ 251 w 1150"/>
              <a:gd name="T81" fmla="*/ 799 h 1150"/>
              <a:gd name="T82" fmla="*/ 192 w 1150"/>
              <a:gd name="T83" fmla="*/ 665 h 1150"/>
              <a:gd name="T84" fmla="*/ 50 w 1150"/>
              <a:gd name="T85" fmla="*/ 646 h 1150"/>
              <a:gd name="T86" fmla="*/ 188 w 1150"/>
              <a:gd name="T87" fmla="*/ 504 h 1150"/>
              <a:gd name="T88" fmla="*/ 241 w 1150"/>
              <a:gd name="T89" fmla="*/ 368 h 1150"/>
              <a:gd name="T90" fmla="*/ 154 w 1150"/>
              <a:gd name="T91" fmla="*/ 254 h 1150"/>
              <a:gd name="T92" fmla="*/ 351 w 1150"/>
              <a:gd name="T93" fmla="*/ 251 h 1150"/>
              <a:gd name="T94" fmla="*/ 485 w 1150"/>
              <a:gd name="T95" fmla="*/ 192 h 1150"/>
              <a:gd name="T96" fmla="*/ 504 w 1150"/>
              <a:gd name="T97" fmla="*/ 50 h 1150"/>
              <a:gd name="T98" fmla="*/ 439 w 1150"/>
              <a:gd name="T99" fmla="*/ 439 h 1150"/>
              <a:gd name="T100" fmla="*/ 711 w 1150"/>
              <a:gd name="T101" fmla="*/ 711 h 1150"/>
              <a:gd name="T102" fmla="*/ 578 w 1150"/>
              <a:gd name="T103" fmla="*/ 383 h 1150"/>
              <a:gd name="T104" fmla="*/ 577 w 1150"/>
              <a:gd name="T105" fmla="*/ 433 h 1150"/>
              <a:gd name="T106" fmla="*/ 676 w 1150"/>
              <a:gd name="T107" fmla="*/ 676 h 1150"/>
              <a:gd name="T108" fmla="*/ 474 w 1150"/>
              <a:gd name="T109" fmla="*/ 474 h 1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50" h="1150">
                <a:moveTo>
                  <a:pt x="503" y="0"/>
                </a:moveTo>
                <a:cubicBezTo>
                  <a:pt x="477" y="0"/>
                  <a:pt x="454" y="22"/>
                  <a:pt x="454" y="49"/>
                </a:cubicBezTo>
                <a:lnTo>
                  <a:pt x="454" y="150"/>
                </a:lnTo>
                <a:cubicBezTo>
                  <a:pt x="421" y="159"/>
                  <a:pt x="390" y="172"/>
                  <a:pt x="360" y="189"/>
                </a:cubicBezTo>
                <a:lnTo>
                  <a:pt x="288" y="118"/>
                </a:lnTo>
                <a:cubicBezTo>
                  <a:pt x="269" y="99"/>
                  <a:pt x="238" y="99"/>
                  <a:pt x="219" y="118"/>
                </a:cubicBezTo>
                <a:lnTo>
                  <a:pt x="118" y="219"/>
                </a:lnTo>
                <a:cubicBezTo>
                  <a:pt x="99" y="238"/>
                  <a:pt x="99" y="269"/>
                  <a:pt x="118" y="288"/>
                </a:cubicBezTo>
                <a:lnTo>
                  <a:pt x="189" y="360"/>
                </a:lnTo>
                <a:cubicBezTo>
                  <a:pt x="172" y="390"/>
                  <a:pt x="159" y="421"/>
                  <a:pt x="150" y="454"/>
                </a:cubicBezTo>
                <a:lnTo>
                  <a:pt x="49" y="454"/>
                </a:lnTo>
                <a:cubicBezTo>
                  <a:pt x="22" y="454"/>
                  <a:pt x="0" y="477"/>
                  <a:pt x="0" y="503"/>
                </a:cubicBezTo>
                <a:lnTo>
                  <a:pt x="0" y="647"/>
                </a:lnTo>
                <a:cubicBezTo>
                  <a:pt x="0" y="673"/>
                  <a:pt x="22" y="696"/>
                  <a:pt x="49" y="696"/>
                </a:cubicBezTo>
                <a:lnTo>
                  <a:pt x="150" y="696"/>
                </a:lnTo>
                <a:cubicBezTo>
                  <a:pt x="159" y="729"/>
                  <a:pt x="172" y="760"/>
                  <a:pt x="189" y="790"/>
                </a:cubicBezTo>
                <a:lnTo>
                  <a:pt x="118" y="862"/>
                </a:lnTo>
                <a:cubicBezTo>
                  <a:pt x="99" y="881"/>
                  <a:pt x="99" y="912"/>
                  <a:pt x="118" y="931"/>
                </a:cubicBezTo>
                <a:lnTo>
                  <a:pt x="219" y="1032"/>
                </a:lnTo>
                <a:cubicBezTo>
                  <a:pt x="238" y="1051"/>
                  <a:pt x="269" y="1051"/>
                  <a:pt x="288" y="1032"/>
                </a:cubicBezTo>
                <a:lnTo>
                  <a:pt x="360" y="961"/>
                </a:lnTo>
                <a:cubicBezTo>
                  <a:pt x="390" y="978"/>
                  <a:pt x="421" y="991"/>
                  <a:pt x="454" y="1000"/>
                </a:cubicBezTo>
                <a:lnTo>
                  <a:pt x="454" y="1101"/>
                </a:lnTo>
                <a:cubicBezTo>
                  <a:pt x="454" y="1128"/>
                  <a:pt x="476" y="1150"/>
                  <a:pt x="503" y="1150"/>
                </a:cubicBezTo>
                <a:lnTo>
                  <a:pt x="647" y="1150"/>
                </a:lnTo>
                <a:cubicBezTo>
                  <a:pt x="673" y="1150"/>
                  <a:pt x="696" y="1128"/>
                  <a:pt x="696" y="1101"/>
                </a:cubicBezTo>
                <a:lnTo>
                  <a:pt x="696" y="1000"/>
                </a:lnTo>
                <a:cubicBezTo>
                  <a:pt x="728" y="991"/>
                  <a:pt x="760" y="978"/>
                  <a:pt x="790" y="961"/>
                </a:cubicBezTo>
                <a:lnTo>
                  <a:pt x="862" y="1032"/>
                </a:lnTo>
                <a:cubicBezTo>
                  <a:pt x="880" y="1051"/>
                  <a:pt x="912" y="1051"/>
                  <a:pt x="931" y="1032"/>
                </a:cubicBezTo>
                <a:lnTo>
                  <a:pt x="1032" y="931"/>
                </a:lnTo>
                <a:cubicBezTo>
                  <a:pt x="1051" y="912"/>
                  <a:pt x="1051" y="881"/>
                  <a:pt x="1032" y="862"/>
                </a:cubicBezTo>
                <a:lnTo>
                  <a:pt x="961" y="790"/>
                </a:lnTo>
                <a:cubicBezTo>
                  <a:pt x="977" y="760"/>
                  <a:pt x="991" y="729"/>
                  <a:pt x="1000" y="696"/>
                </a:cubicBezTo>
                <a:lnTo>
                  <a:pt x="1101" y="696"/>
                </a:lnTo>
                <a:cubicBezTo>
                  <a:pt x="1128" y="696"/>
                  <a:pt x="1150" y="673"/>
                  <a:pt x="1150" y="647"/>
                </a:cubicBezTo>
                <a:lnTo>
                  <a:pt x="1150" y="503"/>
                </a:lnTo>
                <a:cubicBezTo>
                  <a:pt x="1150" y="477"/>
                  <a:pt x="1128" y="454"/>
                  <a:pt x="1101" y="454"/>
                </a:cubicBezTo>
                <a:lnTo>
                  <a:pt x="1000" y="454"/>
                </a:lnTo>
                <a:cubicBezTo>
                  <a:pt x="991" y="421"/>
                  <a:pt x="977" y="390"/>
                  <a:pt x="961" y="360"/>
                </a:cubicBezTo>
                <a:lnTo>
                  <a:pt x="1032" y="288"/>
                </a:lnTo>
                <a:cubicBezTo>
                  <a:pt x="1051" y="269"/>
                  <a:pt x="1051" y="238"/>
                  <a:pt x="1032" y="219"/>
                </a:cubicBezTo>
                <a:lnTo>
                  <a:pt x="931" y="118"/>
                </a:lnTo>
                <a:cubicBezTo>
                  <a:pt x="912" y="99"/>
                  <a:pt x="880" y="99"/>
                  <a:pt x="862" y="118"/>
                </a:cubicBezTo>
                <a:lnTo>
                  <a:pt x="790" y="189"/>
                </a:lnTo>
                <a:cubicBezTo>
                  <a:pt x="760" y="172"/>
                  <a:pt x="729" y="159"/>
                  <a:pt x="696" y="150"/>
                </a:cubicBezTo>
                <a:lnTo>
                  <a:pt x="696" y="49"/>
                </a:lnTo>
                <a:cubicBezTo>
                  <a:pt x="696" y="22"/>
                  <a:pt x="673" y="0"/>
                  <a:pt x="647" y="0"/>
                </a:cubicBezTo>
                <a:lnTo>
                  <a:pt x="503" y="0"/>
                </a:lnTo>
                <a:close/>
                <a:moveTo>
                  <a:pt x="504" y="50"/>
                </a:moveTo>
                <a:lnTo>
                  <a:pt x="646" y="50"/>
                </a:lnTo>
                <a:lnTo>
                  <a:pt x="646" y="188"/>
                </a:lnTo>
                <a:lnTo>
                  <a:pt x="665" y="193"/>
                </a:lnTo>
                <a:cubicBezTo>
                  <a:pt x="706" y="202"/>
                  <a:pt x="746" y="218"/>
                  <a:pt x="782" y="241"/>
                </a:cubicBezTo>
                <a:lnTo>
                  <a:pt x="799" y="251"/>
                </a:lnTo>
                <a:lnTo>
                  <a:pt x="896" y="154"/>
                </a:lnTo>
                <a:lnTo>
                  <a:pt x="996" y="254"/>
                </a:lnTo>
                <a:lnTo>
                  <a:pt x="899" y="351"/>
                </a:lnTo>
                <a:lnTo>
                  <a:pt x="909" y="368"/>
                </a:lnTo>
                <a:cubicBezTo>
                  <a:pt x="931" y="404"/>
                  <a:pt x="948" y="444"/>
                  <a:pt x="958" y="485"/>
                </a:cubicBezTo>
                <a:lnTo>
                  <a:pt x="962" y="504"/>
                </a:lnTo>
                <a:lnTo>
                  <a:pt x="1100" y="504"/>
                </a:lnTo>
                <a:lnTo>
                  <a:pt x="1100" y="646"/>
                </a:lnTo>
                <a:lnTo>
                  <a:pt x="962" y="646"/>
                </a:lnTo>
                <a:lnTo>
                  <a:pt x="958" y="665"/>
                </a:lnTo>
                <a:cubicBezTo>
                  <a:pt x="948" y="706"/>
                  <a:pt x="931" y="746"/>
                  <a:pt x="909" y="782"/>
                </a:cubicBezTo>
                <a:lnTo>
                  <a:pt x="899" y="799"/>
                </a:lnTo>
                <a:lnTo>
                  <a:pt x="996" y="896"/>
                </a:lnTo>
                <a:lnTo>
                  <a:pt x="896" y="996"/>
                </a:lnTo>
                <a:lnTo>
                  <a:pt x="799" y="899"/>
                </a:lnTo>
                <a:lnTo>
                  <a:pt x="782" y="909"/>
                </a:lnTo>
                <a:cubicBezTo>
                  <a:pt x="746" y="932"/>
                  <a:pt x="706" y="948"/>
                  <a:pt x="665" y="958"/>
                </a:cubicBezTo>
                <a:lnTo>
                  <a:pt x="646" y="962"/>
                </a:lnTo>
                <a:lnTo>
                  <a:pt x="646" y="1100"/>
                </a:lnTo>
                <a:lnTo>
                  <a:pt x="504" y="1100"/>
                </a:lnTo>
                <a:lnTo>
                  <a:pt x="504" y="962"/>
                </a:lnTo>
                <a:lnTo>
                  <a:pt x="485" y="958"/>
                </a:lnTo>
                <a:cubicBezTo>
                  <a:pt x="444" y="948"/>
                  <a:pt x="404" y="932"/>
                  <a:pt x="368" y="909"/>
                </a:cubicBezTo>
                <a:lnTo>
                  <a:pt x="351" y="899"/>
                </a:lnTo>
                <a:lnTo>
                  <a:pt x="254" y="996"/>
                </a:lnTo>
                <a:lnTo>
                  <a:pt x="154" y="896"/>
                </a:lnTo>
                <a:lnTo>
                  <a:pt x="251" y="799"/>
                </a:lnTo>
                <a:lnTo>
                  <a:pt x="241" y="782"/>
                </a:lnTo>
                <a:cubicBezTo>
                  <a:pt x="219" y="746"/>
                  <a:pt x="202" y="706"/>
                  <a:pt x="192" y="665"/>
                </a:cubicBezTo>
                <a:lnTo>
                  <a:pt x="188" y="646"/>
                </a:lnTo>
                <a:lnTo>
                  <a:pt x="50" y="646"/>
                </a:lnTo>
                <a:lnTo>
                  <a:pt x="50" y="504"/>
                </a:lnTo>
                <a:lnTo>
                  <a:pt x="188" y="504"/>
                </a:lnTo>
                <a:lnTo>
                  <a:pt x="192" y="485"/>
                </a:lnTo>
                <a:cubicBezTo>
                  <a:pt x="202" y="444"/>
                  <a:pt x="218" y="404"/>
                  <a:pt x="241" y="368"/>
                </a:cubicBezTo>
                <a:lnTo>
                  <a:pt x="251" y="351"/>
                </a:lnTo>
                <a:lnTo>
                  <a:pt x="154" y="254"/>
                </a:lnTo>
                <a:lnTo>
                  <a:pt x="254" y="154"/>
                </a:lnTo>
                <a:lnTo>
                  <a:pt x="351" y="251"/>
                </a:lnTo>
                <a:lnTo>
                  <a:pt x="368" y="241"/>
                </a:lnTo>
                <a:cubicBezTo>
                  <a:pt x="404" y="219"/>
                  <a:pt x="444" y="202"/>
                  <a:pt x="485" y="192"/>
                </a:cubicBezTo>
                <a:lnTo>
                  <a:pt x="504" y="188"/>
                </a:lnTo>
                <a:lnTo>
                  <a:pt x="504" y="50"/>
                </a:lnTo>
                <a:moveTo>
                  <a:pt x="578" y="383"/>
                </a:moveTo>
                <a:cubicBezTo>
                  <a:pt x="526" y="382"/>
                  <a:pt x="476" y="402"/>
                  <a:pt x="439" y="439"/>
                </a:cubicBezTo>
                <a:cubicBezTo>
                  <a:pt x="364" y="514"/>
                  <a:pt x="364" y="636"/>
                  <a:pt x="439" y="711"/>
                </a:cubicBezTo>
                <a:cubicBezTo>
                  <a:pt x="514" y="786"/>
                  <a:pt x="636" y="786"/>
                  <a:pt x="711" y="711"/>
                </a:cubicBezTo>
                <a:cubicBezTo>
                  <a:pt x="786" y="636"/>
                  <a:pt x="786" y="514"/>
                  <a:pt x="711" y="439"/>
                </a:cubicBezTo>
                <a:cubicBezTo>
                  <a:pt x="676" y="404"/>
                  <a:pt x="628" y="383"/>
                  <a:pt x="578" y="383"/>
                </a:cubicBezTo>
                <a:lnTo>
                  <a:pt x="578" y="383"/>
                </a:lnTo>
                <a:close/>
                <a:moveTo>
                  <a:pt x="577" y="433"/>
                </a:moveTo>
                <a:cubicBezTo>
                  <a:pt x="614" y="433"/>
                  <a:pt x="649" y="448"/>
                  <a:pt x="676" y="474"/>
                </a:cubicBezTo>
                <a:cubicBezTo>
                  <a:pt x="731" y="530"/>
                  <a:pt x="731" y="620"/>
                  <a:pt x="676" y="676"/>
                </a:cubicBezTo>
                <a:cubicBezTo>
                  <a:pt x="620" y="732"/>
                  <a:pt x="530" y="732"/>
                  <a:pt x="474" y="676"/>
                </a:cubicBezTo>
                <a:cubicBezTo>
                  <a:pt x="418" y="620"/>
                  <a:pt x="418" y="530"/>
                  <a:pt x="474" y="474"/>
                </a:cubicBezTo>
                <a:cubicBezTo>
                  <a:pt x="501" y="447"/>
                  <a:pt x="539" y="432"/>
                  <a:pt x="577" y="433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Group 25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A2A5B607-4947-C731-B324-FE07E6C49533}"/>
              </a:ext>
            </a:extLst>
          </p:cNvPr>
          <p:cNvGrpSpPr>
            <a:grpSpLocks noChangeAspect="1"/>
          </p:cNvGrpSpPr>
          <p:nvPr/>
        </p:nvGrpSpPr>
        <p:grpSpPr>
          <a:xfrm>
            <a:off x="2933277" y="2249314"/>
            <a:ext cx="272912" cy="268140"/>
            <a:chOff x="2226646" y="1460022"/>
            <a:chExt cx="261041" cy="259861"/>
          </a:xfrm>
        </p:grpSpPr>
        <p:sp>
          <p:nvSpPr>
            <p:cNvPr id="27" name="Freeform 1789">
              <a:extLst>
                <a:ext uri="{FF2B5EF4-FFF2-40B4-BE49-F238E27FC236}">
                  <a16:creationId xmlns:a16="http://schemas.microsoft.com/office/drawing/2014/main" id="{253D6716-957B-8E02-26B5-FFB3FA40F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7048" y="1592313"/>
              <a:ext cx="10631" cy="10631"/>
            </a:xfrm>
            <a:custGeom>
              <a:avLst/>
              <a:gdLst>
                <a:gd name="T0" fmla="*/ 83 w 158"/>
                <a:gd name="T1" fmla="*/ 163 h 163"/>
                <a:gd name="T2" fmla="*/ 21 w 158"/>
                <a:gd name="T3" fmla="*/ 121 h 163"/>
                <a:gd name="T4" fmla="*/ 12 w 158"/>
                <a:gd name="T5" fmla="*/ 95 h 163"/>
                <a:gd name="T6" fmla="*/ 55 w 158"/>
                <a:gd name="T7" fmla="*/ 11 h 163"/>
                <a:gd name="T8" fmla="*/ 138 w 158"/>
                <a:gd name="T9" fmla="*/ 54 h 163"/>
                <a:gd name="T10" fmla="*/ 145 w 158"/>
                <a:gd name="T11" fmla="*/ 72 h 163"/>
                <a:gd name="T12" fmla="*/ 107 w 158"/>
                <a:gd name="T13" fmla="*/ 159 h 163"/>
                <a:gd name="T14" fmla="*/ 83 w 158"/>
                <a:gd name="T15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63">
                  <a:moveTo>
                    <a:pt x="83" y="163"/>
                  </a:moveTo>
                  <a:cubicBezTo>
                    <a:pt x="56" y="163"/>
                    <a:pt x="31" y="147"/>
                    <a:pt x="21" y="121"/>
                  </a:cubicBezTo>
                  <a:cubicBezTo>
                    <a:pt x="17" y="112"/>
                    <a:pt x="14" y="104"/>
                    <a:pt x="12" y="95"/>
                  </a:cubicBezTo>
                  <a:cubicBezTo>
                    <a:pt x="0" y="60"/>
                    <a:pt x="20" y="23"/>
                    <a:pt x="55" y="11"/>
                  </a:cubicBezTo>
                  <a:cubicBezTo>
                    <a:pt x="90" y="0"/>
                    <a:pt x="127" y="19"/>
                    <a:pt x="138" y="54"/>
                  </a:cubicBezTo>
                  <a:cubicBezTo>
                    <a:pt x="140" y="60"/>
                    <a:pt x="143" y="66"/>
                    <a:pt x="145" y="72"/>
                  </a:cubicBezTo>
                  <a:cubicBezTo>
                    <a:pt x="158" y="107"/>
                    <a:pt x="141" y="145"/>
                    <a:pt x="107" y="159"/>
                  </a:cubicBezTo>
                  <a:cubicBezTo>
                    <a:pt x="99" y="162"/>
                    <a:pt x="91" y="163"/>
                    <a:pt x="83" y="16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1790">
              <a:extLst>
                <a:ext uri="{FF2B5EF4-FFF2-40B4-BE49-F238E27FC236}">
                  <a16:creationId xmlns:a16="http://schemas.microsoft.com/office/drawing/2014/main" id="{91C4CE42-4742-34EA-A8C2-875B57D17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498" y="1556877"/>
              <a:ext cx="54335" cy="63784"/>
            </a:xfrm>
            <a:custGeom>
              <a:avLst/>
              <a:gdLst>
                <a:gd name="T0" fmla="*/ 337 w 818"/>
                <a:gd name="T1" fmla="*/ 962 h 962"/>
                <a:gd name="T2" fmla="*/ 32 w 818"/>
                <a:gd name="T3" fmla="*/ 853 h 962"/>
                <a:gd name="T4" fmla="*/ 23 w 818"/>
                <a:gd name="T5" fmla="*/ 759 h 962"/>
                <a:gd name="T6" fmla="*/ 117 w 818"/>
                <a:gd name="T7" fmla="*/ 750 h 962"/>
                <a:gd name="T8" fmla="*/ 337 w 818"/>
                <a:gd name="T9" fmla="*/ 829 h 962"/>
                <a:gd name="T10" fmla="*/ 685 w 818"/>
                <a:gd name="T11" fmla="*/ 481 h 962"/>
                <a:gd name="T12" fmla="*/ 337 w 818"/>
                <a:gd name="T13" fmla="*/ 133 h 962"/>
                <a:gd name="T14" fmla="*/ 287 w 818"/>
                <a:gd name="T15" fmla="*/ 137 h 962"/>
                <a:gd name="T16" fmla="*/ 211 w 818"/>
                <a:gd name="T17" fmla="*/ 80 h 962"/>
                <a:gd name="T18" fmla="*/ 267 w 818"/>
                <a:gd name="T19" fmla="*/ 5 h 962"/>
                <a:gd name="T20" fmla="*/ 337 w 818"/>
                <a:gd name="T21" fmla="*/ 0 h 962"/>
                <a:gd name="T22" fmla="*/ 818 w 818"/>
                <a:gd name="T23" fmla="*/ 481 h 962"/>
                <a:gd name="T24" fmla="*/ 337 w 818"/>
                <a:gd name="T25" fmla="*/ 962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8" h="962">
                  <a:moveTo>
                    <a:pt x="337" y="962"/>
                  </a:moveTo>
                  <a:cubicBezTo>
                    <a:pt x="226" y="962"/>
                    <a:pt x="118" y="923"/>
                    <a:pt x="32" y="853"/>
                  </a:cubicBezTo>
                  <a:cubicBezTo>
                    <a:pt x="4" y="830"/>
                    <a:pt x="0" y="787"/>
                    <a:pt x="23" y="759"/>
                  </a:cubicBezTo>
                  <a:cubicBezTo>
                    <a:pt x="46" y="731"/>
                    <a:pt x="88" y="727"/>
                    <a:pt x="117" y="750"/>
                  </a:cubicBezTo>
                  <a:cubicBezTo>
                    <a:pt x="179" y="801"/>
                    <a:pt x="257" y="829"/>
                    <a:pt x="337" y="829"/>
                  </a:cubicBezTo>
                  <a:cubicBezTo>
                    <a:pt x="529" y="829"/>
                    <a:pt x="685" y="673"/>
                    <a:pt x="685" y="481"/>
                  </a:cubicBezTo>
                  <a:cubicBezTo>
                    <a:pt x="685" y="289"/>
                    <a:pt x="529" y="133"/>
                    <a:pt x="337" y="133"/>
                  </a:cubicBezTo>
                  <a:cubicBezTo>
                    <a:pt x="320" y="133"/>
                    <a:pt x="303" y="134"/>
                    <a:pt x="287" y="137"/>
                  </a:cubicBezTo>
                  <a:cubicBezTo>
                    <a:pt x="250" y="142"/>
                    <a:pt x="216" y="117"/>
                    <a:pt x="211" y="80"/>
                  </a:cubicBezTo>
                  <a:cubicBezTo>
                    <a:pt x="206" y="44"/>
                    <a:pt x="231" y="10"/>
                    <a:pt x="267" y="5"/>
                  </a:cubicBezTo>
                  <a:cubicBezTo>
                    <a:pt x="290" y="1"/>
                    <a:pt x="314" y="0"/>
                    <a:pt x="337" y="0"/>
                  </a:cubicBezTo>
                  <a:cubicBezTo>
                    <a:pt x="602" y="0"/>
                    <a:pt x="818" y="215"/>
                    <a:pt x="818" y="481"/>
                  </a:cubicBezTo>
                  <a:cubicBezTo>
                    <a:pt x="818" y="746"/>
                    <a:pt x="602" y="962"/>
                    <a:pt x="337" y="96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1791">
              <a:extLst>
                <a:ext uri="{FF2B5EF4-FFF2-40B4-BE49-F238E27FC236}">
                  <a16:creationId xmlns:a16="http://schemas.microsoft.com/office/drawing/2014/main" id="{4071DEF4-5F78-A8CD-13F0-48AB7FC0D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794" y="1568689"/>
              <a:ext cx="10631" cy="14174"/>
            </a:xfrm>
            <a:custGeom>
              <a:avLst/>
              <a:gdLst>
                <a:gd name="T0" fmla="*/ 72 w 161"/>
                <a:gd name="T1" fmla="*/ 213 h 213"/>
                <a:gd name="T2" fmla="*/ 60 w 161"/>
                <a:gd name="T3" fmla="*/ 212 h 213"/>
                <a:gd name="T4" fmla="*/ 6 w 161"/>
                <a:gd name="T5" fmla="*/ 135 h 213"/>
                <a:gd name="T6" fmla="*/ 23 w 161"/>
                <a:gd name="T7" fmla="*/ 57 h 213"/>
                <a:gd name="T8" fmla="*/ 105 w 161"/>
                <a:gd name="T9" fmla="*/ 9 h 213"/>
                <a:gd name="T10" fmla="*/ 152 w 161"/>
                <a:gd name="T11" fmla="*/ 91 h 213"/>
                <a:gd name="T12" fmla="*/ 137 w 161"/>
                <a:gd name="T13" fmla="*/ 158 h 213"/>
                <a:gd name="T14" fmla="*/ 72 w 161"/>
                <a:gd name="T15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" h="213">
                  <a:moveTo>
                    <a:pt x="72" y="213"/>
                  </a:moveTo>
                  <a:cubicBezTo>
                    <a:pt x="68" y="213"/>
                    <a:pt x="64" y="213"/>
                    <a:pt x="60" y="212"/>
                  </a:cubicBezTo>
                  <a:cubicBezTo>
                    <a:pt x="24" y="206"/>
                    <a:pt x="0" y="171"/>
                    <a:pt x="6" y="135"/>
                  </a:cubicBezTo>
                  <a:cubicBezTo>
                    <a:pt x="11" y="109"/>
                    <a:pt x="16" y="82"/>
                    <a:pt x="23" y="57"/>
                  </a:cubicBezTo>
                  <a:cubicBezTo>
                    <a:pt x="33" y="21"/>
                    <a:pt x="69" y="0"/>
                    <a:pt x="105" y="9"/>
                  </a:cubicBezTo>
                  <a:cubicBezTo>
                    <a:pt x="140" y="19"/>
                    <a:pt x="161" y="55"/>
                    <a:pt x="152" y="91"/>
                  </a:cubicBezTo>
                  <a:cubicBezTo>
                    <a:pt x="147" y="113"/>
                    <a:pt x="142" y="135"/>
                    <a:pt x="137" y="158"/>
                  </a:cubicBezTo>
                  <a:cubicBezTo>
                    <a:pt x="132" y="191"/>
                    <a:pt x="104" y="213"/>
                    <a:pt x="72" y="21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1792">
              <a:extLst>
                <a:ext uri="{FF2B5EF4-FFF2-40B4-BE49-F238E27FC236}">
                  <a16:creationId xmlns:a16="http://schemas.microsoft.com/office/drawing/2014/main" id="{1E7507C1-BF84-620F-A7E8-F0E83D15F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794" y="1522623"/>
              <a:ext cx="131112" cy="132293"/>
            </a:xfrm>
            <a:custGeom>
              <a:avLst/>
              <a:gdLst>
                <a:gd name="T0" fmla="*/ 981 w 1967"/>
                <a:gd name="T1" fmla="*/ 1972 h 1972"/>
                <a:gd name="T2" fmla="*/ 5 w 1967"/>
                <a:gd name="T3" fmla="*/ 1128 h 1972"/>
                <a:gd name="T4" fmla="*/ 62 w 1967"/>
                <a:gd name="T5" fmla="*/ 1053 h 1972"/>
                <a:gd name="T6" fmla="*/ 137 w 1967"/>
                <a:gd name="T7" fmla="*/ 1109 h 1972"/>
                <a:gd name="T8" fmla="*/ 981 w 1967"/>
                <a:gd name="T9" fmla="*/ 1839 h 1972"/>
                <a:gd name="T10" fmla="*/ 1834 w 1967"/>
                <a:gd name="T11" fmla="*/ 986 h 1972"/>
                <a:gd name="T12" fmla="*/ 981 w 1967"/>
                <a:gd name="T13" fmla="*/ 133 h 1972"/>
                <a:gd name="T14" fmla="*/ 755 w 1967"/>
                <a:gd name="T15" fmla="*/ 163 h 1972"/>
                <a:gd name="T16" fmla="*/ 674 w 1967"/>
                <a:gd name="T17" fmla="*/ 117 h 1972"/>
                <a:gd name="T18" fmla="*/ 720 w 1967"/>
                <a:gd name="T19" fmla="*/ 35 h 1972"/>
                <a:gd name="T20" fmla="*/ 981 w 1967"/>
                <a:gd name="T21" fmla="*/ 0 h 1972"/>
                <a:gd name="T22" fmla="*/ 1967 w 1967"/>
                <a:gd name="T23" fmla="*/ 986 h 1972"/>
                <a:gd name="T24" fmla="*/ 981 w 1967"/>
                <a:gd name="T25" fmla="*/ 1972 h 1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7" h="1972">
                  <a:moveTo>
                    <a:pt x="981" y="1972"/>
                  </a:moveTo>
                  <a:cubicBezTo>
                    <a:pt x="494" y="1972"/>
                    <a:pt x="75" y="1609"/>
                    <a:pt x="5" y="1128"/>
                  </a:cubicBezTo>
                  <a:cubicBezTo>
                    <a:pt x="0" y="1092"/>
                    <a:pt x="25" y="1058"/>
                    <a:pt x="62" y="1053"/>
                  </a:cubicBezTo>
                  <a:cubicBezTo>
                    <a:pt x="98" y="1047"/>
                    <a:pt x="132" y="1073"/>
                    <a:pt x="137" y="1109"/>
                  </a:cubicBezTo>
                  <a:cubicBezTo>
                    <a:pt x="197" y="1525"/>
                    <a:pt x="560" y="1839"/>
                    <a:pt x="981" y="1839"/>
                  </a:cubicBezTo>
                  <a:cubicBezTo>
                    <a:pt x="1451" y="1839"/>
                    <a:pt x="1834" y="1456"/>
                    <a:pt x="1834" y="986"/>
                  </a:cubicBezTo>
                  <a:cubicBezTo>
                    <a:pt x="1834" y="516"/>
                    <a:pt x="1451" y="133"/>
                    <a:pt x="981" y="133"/>
                  </a:cubicBezTo>
                  <a:cubicBezTo>
                    <a:pt x="905" y="133"/>
                    <a:pt x="829" y="143"/>
                    <a:pt x="755" y="163"/>
                  </a:cubicBezTo>
                  <a:cubicBezTo>
                    <a:pt x="720" y="173"/>
                    <a:pt x="683" y="152"/>
                    <a:pt x="674" y="117"/>
                  </a:cubicBezTo>
                  <a:cubicBezTo>
                    <a:pt x="664" y="81"/>
                    <a:pt x="685" y="44"/>
                    <a:pt x="720" y="35"/>
                  </a:cubicBezTo>
                  <a:cubicBezTo>
                    <a:pt x="805" y="12"/>
                    <a:pt x="893" y="0"/>
                    <a:pt x="981" y="0"/>
                  </a:cubicBezTo>
                  <a:cubicBezTo>
                    <a:pt x="1525" y="0"/>
                    <a:pt x="1967" y="442"/>
                    <a:pt x="1967" y="986"/>
                  </a:cubicBezTo>
                  <a:cubicBezTo>
                    <a:pt x="1967" y="1530"/>
                    <a:pt x="1525" y="1972"/>
                    <a:pt x="981" y="197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1793">
              <a:extLst>
                <a:ext uri="{FF2B5EF4-FFF2-40B4-BE49-F238E27FC236}">
                  <a16:creationId xmlns:a16="http://schemas.microsoft.com/office/drawing/2014/main" id="{79AE5FC0-EE89-5919-469B-C8DF1ED3F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6417" y="1532073"/>
              <a:ext cx="14174" cy="11812"/>
            </a:xfrm>
            <a:custGeom>
              <a:avLst/>
              <a:gdLst>
                <a:gd name="T0" fmla="*/ 76 w 217"/>
                <a:gd name="T1" fmla="*/ 186 h 186"/>
                <a:gd name="T2" fmla="*/ 22 w 217"/>
                <a:gd name="T3" fmla="*/ 160 h 186"/>
                <a:gd name="T4" fmla="*/ 36 w 217"/>
                <a:gd name="T5" fmla="*/ 66 h 186"/>
                <a:gd name="T6" fmla="*/ 106 w 217"/>
                <a:gd name="T7" fmla="*/ 19 h 186"/>
                <a:gd name="T8" fmla="*/ 197 w 217"/>
                <a:gd name="T9" fmla="*/ 41 h 186"/>
                <a:gd name="T10" fmla="*/ 176 w 217"/>
                <a:gd name="T11" fmla="*/ 132 h 186"/>
                <a:gd name="T12" fmla="*/ 116 w 217"/>
                <a:gd name="T13" fmla="*/ 173 h 186"/>
                <a:gd name="T14" fmla="*/ 76 w 217"/>
                <a:gd name="T15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186">
                  <a:moveTo>
                    <a:pt x="76" y="186"/>
                  </a:moveTo>
                  <a:cubicBezTo>
                    <a:pt x="55" y="186"/>
                    <a:pt x="35" y="177"/>
                    <a:pt x="22" y="160"/>
                  </a:cubicBezTo>
                  <a:cubicBezTo>
                    <a:pt x="0" y="130"/>
                    <a:pt x="6" y="88"/>
                    <a:pt x="36" y="66"/>
                  </a:cubicBezTo>
                  <a:cubicBezTo>
                    <a:pt x="58" y="50"/>
                    <a:pt x="82" y="34"/>
                    <a:pt x="106" y="19"/>
                  </a:cubicBezTo>
                  <a:cubicBezTo>
                    <a:pt x="137" y="0"/>
                    <a:pt x="178" y="9"/>
                    <a:pt x="197" y="41"/>
                  </a:cubicBezTo>
                  <a:cubicBezTo>
                    <a:pt x="217" y="72"/>
                    <a:pt x="207" y="113"/>
                    <a:pt x="176" y="132"/>
                  </a:cubicBezTo>
                  <a:cubicBezTo>
                    <a:pt x="155" y="145"/>
                    <a:pt x="135" y="159"/>
                    <a:pt x="116" y="173"/>
                  </a:cubicBezTo>
                  <a:cubicBezTo>
                    <a:pt x="104" y="182"/>
                    <a:pt x="90" y="186"/>
                    <a:pt x="76" y="18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1794">
              <a:extLst>
                <a:ext uri="{FF2B5EF4-FFF2-40B4-BE49-F238E27FC236}">
                  <a16:creationId xmlns:a16="http://schemas.microsoft.com/office/drawing/2014/main" id="{98F6EDBF-746D-5813-A524-77105EACF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177" y="1573414"/>
              <a:ext cx="9450" cy="12993"/>
            </a:xfrm>
            <a:custGeom>
              <a:avLst/>
              <a:gdLst>
                <a:gd name="T0" fmla="*/ 69 w 145"/>
                <a:gd name="T1" fmla="*/ 206 h 206"/>
                <a:gd name="T2" fmla="*/ 64 w 145"/>
                <a:gd name="T3" fmla="*/ 206 h 206"/>
                <a:gd name="T4" fmla="*/ 2 w 145"/>
                <a:gd name="T5" fmla="*/ 135 h 206"/>
                <a:gd name="T6" fmla="*/ 9 w 145"/>
                <a:gd name="T7" fmla="*/ 63 h 206"/>
                <a:gd name="T8" fmla="*/ 83 w 145"/>
                <a:gd name="T9" fmla="*/ 5 h 206"/>
                <a:gd name="T10" fmla="*/ 141 w 145"/>
                <a:gd name="T11" fmla="*/ 79 h 206"/>
                <a:gd name="T12" fmla="*/ 135 w 145"/>
                <a:gd name="T13" fmla="*/ 144 h 206"/>
                <a:gd name="T14" fmla="*/ 69 w 145"/>
                <a:gd name="T1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5" h="206">
                  <a:moveTo>
                    <a:pt x="69" y="206"/>
                  </a:moveTo>
                  <a:lnTo>
                    <a:pt x="64" y="206"/>
                  </a:lnTo>
                  <a:cubicBezTo>
                    <a:pt x="28" y="204"/>
                    <a:pt x="0" y="172"/>
                    <a:pt x="2" y="135"/>
                  </a:cubicBezTo>
                  <a:cubicBezTo>
                    <a:pt x="4" y="111"/>
                    <a:pt x="6" y="87"/>
                    <a:pt x="9" y="63"/>
                  </a:cubicBezTo>
                  <a:cubicBezTo>
                    <a:pt x="13" y="27"/>
                    <a:pt x="46" y="0"/>
                    <a:pt x="83" y="5"/>
                  </a:cubicBezTo>
                  <a:cubicBezTo>
                    <a:pt x="119" y="9"/>
                    <a:pt x="145" y="42"/>
                    <a:pt x="141" y="79"/>
                  </a:cubicBezTo>
                  <a:cubicBezTo>
                    <a:pt x="139" y="100"/>
                    <a:pt x="137" y="122"/>
                    <a:pt x="135" y="144"/>
                  </a:cubicBezTo>
                  <a:cubicBezTo>
                    <a:pt x="133" y="179"/>
                    <a:pt x="104" y="206"/>
                    <a:pt x="69" y="20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1795">
              <a:extLst>
                <a:ext uri="{FF2B5EF4-FFF2-40B4-BE49-F238E27FC236}">
                  <a16:creationId xmlns:a16="http://schemas.microsoft.com/office/drawing/2014/main" id="{DC61A973-1DA2-F64A-1F0E-EB2B8193BA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6177" y="1486006"/>
              <a:ext cx="203164" cy="205526"/>
            </a:xfrm>
            <a:custGeom>
              <a:avLst/>
              <a:gdLst>
                <a:gd name="T0" fmla="*/ 1524 w 3052"/>
                <a:gd name="T1" fmla="*/ 3057 h 3057"/>
                <a:gd name="T2" fmla="*/ 4 w 3052"/>
                <a:gd name="T3" fmla="*/ 1691 h 3057"/>
                <a:gd name="T4" fmla="*/ 63 w 3052"/>
                <a:gd name="T5" fmla="*/ 1618 h 3057"/>
                <a:gd name="T6" fmla="*/ 136 w 3052"/>
                <a:gd name="T7" fmla="*/ 1677 h 3057"/>
                <a:gd name="T8" fmla="*/ 1524 w 3052"/>
                <a:gd name="T9" fmla="*/ 2924 h 3057"/>
                <a:gd name="T10" fmla="*/ 2919 w 3052"/>
                <a:gd name="T11" fmla="*/ 1528 h 3057"/>
                <a:gd name="T12" fmla="*/ 1524 w 3052"/>
                <a:gd name="T13" fmla="*/ 133 h 3057"/>
                <a:gd name="T14" fmla="*/ 1029 w 3052"/>
                <a:gd name="T15" fmla="*/ 223 h 3057"/>
                <a:gd name="T16" fmla="*/ 943 w 3052"/>
                <a:gd name="T17" fmla="*/ 185 h 3057"/>
                <a:gd name="T18" fmla="*/ 981 w 3052"/>
                <a:gd name="T19" fmla="*/ 99 h 3057"/>
                <a:gd name="T20" fmla="*/ 1524 w 3052"/>
                <a:gd name="T21" fmla="*/ 0 h 3057"/>
                <a:gd name="T22" fmla="*/ 3052 w 3052"/>
                <a:gd name="T23" fmla="*/ 1528 h 3057"/>
                <a:gd name="T24" fmla="*/ 1524 w 3052"/>
                <a:gd name="T25" fmla="*/ 3057 h 3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52" h="3057">
                  <a:moveTo>
                    <a:pt x="1524" y="3057"/>
                  </a:moveTo>
                  <a:cubicBezTo>
                    <a:pt x="739" y="3057"/>
                    <a:pt x="86" y="2470"/>
                    <a:pt x="4" y="1691"/>
                  </a:cubicBezTo>
                  <a:cubicBezTo>
                    <a:pt x="0" y="1654"/>
                    <a:pt x="26" y="1622"/>
                    <a:pt x="63" y="1618"/>
                  </a:cubicBezTo>
                  <a:cubicBezTo>
                    <a:pt x="99" y="1614"/>
                    <a:pt x="132" y="1640"/>
                    <a:pt x="136" y="1677"/>
                  </a:cubicBezTo>
                  <a:cubicBezTo>
                    <a:pt x="211" y="2388"/>
                    <a:pt x="808" y="2924"/>
                    <a:pt x="1524" y="2924"/>
                  </a:cubicBezTo>
                  <a:cubicBezTo>
                    <a:pt x="2293" y="2924"/>
                    <a:pt x="2919" y="2298"/>
                    <a:pt x="2919" y="1528"/>
                  </a:cubicBezTo>
                  <a:cubicBezTo>
                    <a:pt x="2919" y="759"/>
                    <a:pt x="2293" y="133"/>
                    <a:pt x="1524" y="133"/>
                  </a:cubicBezTo>
                  <a:cubicBezTo>
                    <a:pt x="1353" y="133"/>
                    <a:pt x="1187" y="164"/>
                    <a:pt x="1029" y="223"/>
                  </a:cubicBezTo>
                  <a:cubicBezTo>
                    <a:pt x="994" y="236"/>
                    <a:pt x="956" y="219"/>
                    <a:pt x="943" y="185"/>
                  </a:cubicBezTo>
                  <a:cubicBezTo>
                    <a:pt x="930" y="150"/>
                    <a:pt x="947" y="112"/>
                    <a:pt x="981" y="99"/>
                  </a:cubicBezTo>
                  <a:cubicBezTo>
                    <a:pt x="1155" y="33"/>
                    <a:pt x="1337" y="0"/>
                    <a:pt x="1524" y="0"/>
                  </a:cubicBezTo>
                  <a:cubicBezTo>
                    <a:pt x="2367" y="0"/>
                    <a:pt x="3052" y="686"/>
                    <a:pt x="3052" y="1528"/>
                  </a:cubicBezTo>
                  <a:cubicBezTo>
                    <a:pt x="3052" y="2371"/>
                    <a:pt x="2367" y="3057"/>
                    <a:pt x="1524" y="30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1796">
              <a:extLst>
                <a:ext uri="{FF2B5EF4-FFF2-40B4-BE49-F238E27FC236}">
                  <a16:creationId xmlns:a16="http://schemas.microsoft.com/office/drawing/2014/main" id="{FA662F44-5BB2-7418-475B-6C403115B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1062" y="1499000"/>
              <a:ext cx="12993" cy="11812"/>
            </a:xfrm>
            <a:custGeom>
              <a:avLst/>
              <a:gdLst>
                <a:gd name="T0" fmla="*/ 76 w 195"/>
                <a:gd name="T1" fmla="*/ 169 h 169"/>
                <a:gd name="T2" fmla="*/ 20 w 195"/>
                <a:gd name="T3" fmla="*/ 138 h 169"/>
                <a:gd name="T4" fmla="*/ 41 w 195"/>
                <a:gd name="T5" fmla="*/ 46 h 169"/>
                <a:gd name="T6" fmla="*/ 85 w 195"/>
                <a:gd name="T7" fmla="*/ 19 h 169"/>
                <a:gd name="T8" fmla="*/ 176 w 195"/>
                <a:gd name="T9" fmla="*/ 43 h 169"/>
                <a:gd name="T10" fmla="*/ 152 w 195"/>
                <a:gd name="T11" fmla="*/ 134 h 169"/>
                <a:gd name="T12" fmla="*/ 112 w 195"/>
                <a:gd name="T13" fmla="*/ 158 h 169"/>
                <a:gd name="T14" fmla="*/ 76 w 195"/>
                <a:gd name="T1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169">
                  <a:moveTo>
                    <a:pt x="76" y="169"/>
                  </a:moveTo>
                  <a:cubicBezTo>
                    <a:pt x="54" y="169"/>
                    <a:pt x="33" y="158"/>
                    <a:pt x="20" y="138"/>
                  </a:cubicBezTo>
                  <a:cubicBezTo>
                    <a:pt x="0" y="106"/>
                    <a:pt x="10" y="65"/>
                    <a:pt x="41" y="46"/>
                  </a:cubicBezTo>
                  <a:cubicBezTo>
                    <a:pt x="55" y="36"/>
                    <a:pt x="70" y="28"/>
                    <a:pt x="85" y="19"/>
                  </a:cubicBezTo>
                  <a:cubicBezTo>
                    <a:pt x="117" y="0"/>
                    <a:pt x="158" y="11"/>
                    <a:pt x="176" y="43"/>
                  </a:cubicBezTo>
                  <a:cubicBezTo>
                    <a:pt x="195" y="75"/>
                    <a:pt x="184" y="115"/>
                    <a:pt x="152" y="134"/>
                  </a:cubicBezTo>
                  <a:cubicBezTo>
                    <a:pt x="139" y="142"/>
                    <a:pt x="125" y="150"/>
                    <a:pt x="112" y="158"/>
                  </a:cubicBezTo>
                  <a:cubicBezTo>
                    <a:pt x="101" y="165"/>
                    <a:pt x="89" y="169"/>
                    <a:pt x="76" y="16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1797">
              <a:extLst>
                <a:ext uri="{FF2B5EF4-FFF2-40B4-BE49-F238E27FC236}">
                  <a16:creationId xmlns:a16="http://schemas.microsoft.com/office/drawing/2014/main" id="{2BAFD394-1903-25C8-86E8-EA74A1511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916" y="1506087"/>
              <a:ext cx="128750" cy="87408"/>
            </a:xfrm>
            <a:custGeom>
              <a:avLst/>
              <a:gdLst>
                <a:gd name="T0" fmla="*/ 1860 w 1936"/>
                <a:gd name="T1" fmla="*/ 1308 h 1308"/>
                <a:gd name="T2" fmla="*/ 1824 w 1936"/>
                <a:gd name="T3" fmla="*/ 1297 h 1308"/>
                <a:gd name="T4" fmla="*/ 39 w 1936"/>
                <a:gd name="T5" fmla="*/ 131 h 1308"/>
                <a:gd name="T6" fmla="*/ 19 w 1936"/>
                <a:gd name="T7" fmla="*/ 39 h 1308"/>
                <a:gd name="T8" fmla="*/ 112 w 1936"/>
                <a:gd name="T9" fmla="*/ 20 h 1308"/>
                <a:gd name="T10" fmla="*/ 1897 w 1936"/>
                <a:gd name="T11" fmla="*/ 1186 h 1308"/>
                <a:gd name="T12" fmla="*/ 1916 w 1936"/>
                <a:gd name="T13" fmla="*/ 1278 h 1308"/>
                <a:gd name="T14" fmla="*/ 1860 w 1936"/>
                <a:gd name="T15" fmla="*/ 1308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6" h="1308">
                  <a:moveTo>
                    <a:pt x="1860" y="1308"/>
                  </a:moveTo>
                  <a:cubicBezTo>
                    <a:pt x="1848" y="1308"/>
                    <a:pt x="1835" y="1305"/>
                    <a:pt x="1824" y="1297"/>
                  </a:cubicBezTo>
                  <a:lnTo>
                    <a:pt x="39" y="131"/>
                  </a:lnTo>
                  <a:cubicBezTo>
                    <a:pt x="8" y="111"/>
                    <a:pt x="0" y="70"/>
                    <a:pt x="19" y="39"/>
                  </a:cubicBezTo>
                  <a:cubicBezTo>
                    <a:pt x="40" y="8"/>
                    <a:pt x="81" y="0"/>
                    <a:pt x="112" y="20"/>
                  </a:cubicBezTo>
                  <a:lnTo>
                    <a:pt x="1897" y="1186"/>
                  </a:lnTo>
                  <a:cubicBezTo>
                    <a:pt x="1928" y="1206"/>
                    <a:pt x="1936" y="1247"/>
                    <a:pt x="1916" y="1278"/>
                  </a:cubicBezTo>
                  <a:cubicBezTo>
                    <a:pt x="1903" y="1298"/>
                    <a:pt x="1882" y="1308"/>
                    <a:pt x="1860" y="13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1798">
              <a:extLst>
                <a:ext uri="{FF2B5EF4-FFF2-40B4-BE49-F238E27FC236}">
                  <a16:creationId xmlns:a16="http://schemas.microsoft.com/office/drawing/2014/main" id="{B75162AB-D435-3DC7-B37E-C32A3AE6D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4996" y="1489550"/>
              <a:ext cx="41342" cy="59059"/>
            </a:xfrm>
            <a:custGeom>
              <a:avLst/>
              <a:gdLst>
                <a:gd name="T0" fmla="*/ 552 w 623"/>
                <a:gd name="T1" fmla="*/ 893 h 893"/>
                <a:gd name="T2" fmla="*/ 486 w 623"/>
                <a:gd name="T3" fmla="*/ 835 h 893"/>
                <a:gd name="T4" fmla="*/ 428 w 623"/>
                <a:gd name="T5" fmla="*/ 386 h 893"/>
                <a:gd name="T6" fmla="*/ 148 w 623"/>
                <a:gd name="T7" fmla="*/ 194 h 893"/>
                <a:gd name="T8" fmla="*/ 135 w 623"/>
                <a:gd name="T9" fmla="*/ 528 h 893"/>
                <a:gd name="T10" fmla="*/ 66 w 623"/>
                <a:gd name="T11" fmla="*/ 592 h 893"/>
                <a:gd name="T12" fmla="*/ 2 w 623"/>
                <a:gd name="T13" fmla="*/ 523 h 893"/>
                <a:gd name="T14" fmla="*/ 20 w 623"/>
                <a:gd name="T15" fmla="*/ 68 h 893"/>
                <a:gd name="T16" fmla="*/ 57 w 623"/>
                <a:gd name="T17" fmla="*/ 11 h 893"/>
                <a:gd name="T18" fmla="*/ 124 w 623"/>
                <a:gd name="T19" fmla="*/ 15 h 893"/>
                <a:gd name="T20" fmla="*/ 528 w 623"/>
                <a:gd name="T21" fmla="*/ 293 h 893"/>
                <a:gd name="T22" fmla="*/ 556 w 623"/>
                <a:gd name="T23" fmla="*/ 340 h 893"/>
                <a:gd name="T24" fmla="*/ 619 w 623"/>
                <a:gd name="T25" fmla="*/ 818 h 893"/>
                <a:gd name="T26" fmla="*/ 561 w 623"/>
                <a:gd name="T27" fmla="*/ 893 h 893"/>
                <a:gd name="T28" fmla="*/ 552 w 623"/>
                <a:gd name="T29" fmla="*/ 893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23" h="893">
                  <a:moveTo>
                    <a:pt x="552" y="893"/>
                  </a:moveTo>
                  <a:cubicBezTo>
                    <a:pt x="519" y="893"/>
                    <a:pt x="491" y="869"/>
                    <a:pt x="486" y="835"/>
                  </a:cubicBezTo>
                  <a:lnTo>
                    <a:pt x="428" y="386"/>
                  </a:lnTo>
                  <a:lnTo>
                    <a:pt x="148" y="194"/>
                  </a:lnTo>
                  <a:lnTo>
                    <a:pt x="135" y="528"/>
                  </a:lnTo>
                  <a:cubicBezTo>
                    <a:pt x="134" y="564"/>
                    <a:pt x="102" y="593"/>
                    <a:pt x="66" y="592"/>
                  </a:cubicBezTo>
                  <a:cubicBezTo>
                    <a:pt x="29" y="590"/>
                    <a:pt x="0" y="559"/>
                    <a:pt x="2" y="523"/>
                  </a:cubicBezTo>
                  <a:lnTo>
                    <a:pt x="20" y="68"/>
                  </a:lnTo>
                  <a:cubicBezTo>
                    <a:pt x="21" y="43"/>
                    <a:pt x="35" y="22"/>
                    <a:pt x="57" y="11"/>
                  </a:cubicBezTo>
                  <a:cubicBezTo>
                    <a:pt x="78" y="0"/>
                    <a:pt x="104" y="1"/>
                    <a:pt x="124" y="15"/>
                  </a:cubicBezTo>
                  <a:lnTo>
                    <a:pt x="528" y="293"/>
                  </a:lnTo>
                  <a:cubicBezTo>
                    <a:pt x="544" y="304"/>
                    <a:pt x="554" y="321"/>
                    <a:pt x="556" y="340"/>
                  </a:cubicBezTo>
                  <a:lnTo>
                    <a:pt x="619" y="818"/>
                  </a:lnTo>
                  <a:cubicBezTo>
                    <a:pt x="623" y="855"/>
                    <a:pt x="598" y="888"/>
                    <a:pt x="561" y="893"/>
                  </a:cubicBezTo>
                  <a:cubicBezTo>
                    <a:pt x="558" y="893"/>
                    <a:pt x="555" y="893"/>
                    <a:pt x="552" y="893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1799">
              <a:extLst>
                <a:ext uri="{FF2B5EF4-FFF2-40B4-BE49-F238E27FC236}">
                  <a16:creationId xmlns:a16="http://schemas.microsoft.com/office/drawing/2014/main" id="{4D7D546B-B6CB-BA07-13A0-0C094641F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6646" y="1517899"/>
              <a:ext cx="67328" cy="43704"/>
            </a:xfrm>
            <a:custGeom>
              <a:avLst/>
              <a:gdLst>
                <a:gd name="T0" fmla="*/ 508 w 1005"/>
                <a:gd name="T1" fmla="*/ 661 h 661"/>
                <a:gd name="T2" fmla="*/ 469 w 1005"/>
                <a:gd name="T3" fmla="*/ 649 h 661"/>
                <a:gd name="T4" fmla="*/ 30 w 1005"/>
                <a:gd name="T5" fmla="*/ 330 h 661"/>
                <a:gd name="T6" fmla="*/ 2 w 1005"/>
                <a:gd name="T7" fmla="*/ 270 h 661"/>
                <a:gd name="T8" fmla="*/ 40 w 1005"/>
                <a:gd name="T9" fmla="*/ 216 h 661"/>
                <a:gd name="T10" fmla="*/ 453 w 1005"/>
                <a:gd name="T11" fmla="*/ 16 h 661"/>
                <a:gd name="T12" fmla="*/ 541 w 1005"/>
                <a:gd name="T13" fmla="*/ 47 h 661"/>
                <a:gd name="T14" fmla="*/ 510 w 1005"/>
                <a:gd name="T15" fmla="*/ 136 h 661"/>
                <a:gd name="T16" fmla="*/ 198 w 1005"/>
                <a:gd name="T17" fmla="*/ 288 h 661"/>
                <a:gd name="T18" fmla="*/ 518 w 1005"/>
                <a:gd name="T19" fmla="*/ 519 h 661"/>
                <a:gd name="T20" fmla="*/ 905 w 1005"/>
                <a:gd name="T21" fmla="*/ 366 h 661"/>
                <a:gd name="T22" fmla="*/ 992 w 1005"/>
                <a:gd name="T23" fmla="*/ 404 h 661"/>
                <a:gd name="T24" fmla="*/ 954 w 1005"/>
                <a:gd name="T25" fmla="*/ 491 h 661"/>
                <a:gd name="T26" fmla="*/ 533 w 1005"/>
                <a:gd name="T27" fmla="*/ 657 h 661"/>
                <a:gd name="T28" fmla="*/ 508 w 1005"/>
                <a:gd name="T29" fmla="*/ 661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5" h="661">
                  <a:moveTo>
                    <a:pt x="508" y="661"/>
                  </a:moveTo>
                  <a:cubicBezTo>
                    <a:pt x="495" y="661"/>
                    <a:pt x="481" y="657"/>
                    <a:pt x="469" y="649"/>
                  </a:cubicBezTo>
                  <a:lnTo>
                    <a:pt x="30" y="330"/>
                  </a:lnTo>
                  <a:cubicBezTo>
                    <a:pt x="11" y="316"/>
                    <a:pt x="0" y="294"/>
                    <a:pt x="2" y="270"/>
                  </a:cubicBezTo>
                  <a:cubicBezTo>
                    <a:pt x="4" y="247"/>
                    <a:pt x="19" y="226"/>
                    <a:pt x="40" y="216"/>
                  </a:cubicBezTo>
                  <a:lnTo>
                    <a:pt x="453" y="16"/>
                  </a:lnTo>
                  <a:cubicBezTo>
                    <a:pt x="486" y="0"/>
                    <a:pt x="525" y="14"/>
                    <a:pt x="541" y="47"/>
                  </a:cubicBezTo>
                  <a:cubicBezTo>
                    <a:pt x="558" y="80"/>
                    <a:pt x="544" y="120"/>
                    <a:pt x="510" y="136"/>
                  </a:cubicBezTo>
                  <a:lnTo>
                    <a:pt x="198" y="288"/>
                  </a:lnTo>
                  <a:lnTo>
                    <a:pt x="518" y="519"/>
                  </a:lnTo>
                  <a:lnTo>
                    <a:pt x="905" y="366"/>
                  </a:lnTo>
                  <a:cubicBezTo>
                    <a:pt x="940" y="353"/>
                    <a:pt x="979" y="370"/>
                    <a:pt x="992" y="404"/>
                  </a:cubicBezTo>
                  <a:cubicBezTo>
                    <a:pt x="1005" y="438"/>
                    <a:pt x="989" y="477"/>
                    <a:pt x="954" y="491"/>
                  </a:cubicBezTo>
                  <a:lnTo>
                    <a:pt x="533" y="657"/>
                  </a:lnTo>
                  <a:cubicBezTo>
                    <a:pt x="525" y="660"/>
                    <a:pt x="517" y="661"/>
                    <a:pt x="508" y="66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1800">
              <a:extLst>
                <a:ext uri="{FF2B5EF4-FFF2-40B4-BE49-F238E27FC236}">
                  <a16:creationId xmlns:a16="http://schemas.microsoft.com/office/drawing/2014/main" id="{AA34D966-DD47-75A0-61CA-109521D73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0190" y="1555696"/>
              <a:ext cx="10631" cy="14174"/>
            </a:xfrm>
            <a:custGeom>
              <a:avLst/>
              <a:gdLst>
                <a:gd name="T0" fmla="*/ 72 w 160"/>
                <a:gd name="T1" fmla="*/ 208 h 208"/>
                <a:gd name="T2" fmla="*/ 59 w 160"/>
                <a:gd name="T3" fmla="*/ 206 h 208"/>
                <a:gd name="T4" fmla="*/ 7 w 160"/>
                <a:gd name="T5" fmla="*/ 128 h 208"/>
                <a:gd name="T6" fmla="*/ 22 w 160"/>
                <a:gd name="T7" fmla="*/ 58 h 208"/>
                <a:gd name="T8" fmla="*/ 102 w 160"/>
                <a:gd name="T9" fmla="*/ 8 h 208"/>
                <a:gd name="T10" fmla="*/ 152 w 160"/>
                <a:gd name="T11" fmla="*/ 88 h 208"/>
                <a:gd name="T12" fmla="*/ 137 w 160"/>
                <a:gd name="T13" fmla="*/ 154 h 208"/>
                <a:gd name="T14" fmla="*/ 72 w 160"/>
                <a:gd name="T1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208">
                  <a:moveTo>
                    <a:pt x="72" y="208"/>
                  </a:moveTo>
                  <a:cubicBezTo>
                    <a:pt x="68" y="208"/>
                    <a:pt x="63" y="207"/>
                    <a:pt x="59" y="206"/>
                  </a:cubicBezTo>
                  <a:cubicBezTo>
                    <a:pt x="23" y="199"/>
                    <a:pt x="0" y="164"/>
                    <a:pt x="7" y="128"/>
                  </a:cubicBezTo>
                  <a:cubicBezTo>
                    <a:pt x="11" y="105"/>
                    <a:pt x="16" y="81"/>
                    <a:pt x="22" y="58"/>
                  </a:cubicBezTo>
                  <a:cubicBezTo>
                    <a:pt x="30" y="22"/>
                    <a:pt x="66" y="0"/>
                    <a:pt x="102" y="8"/>
                  </a:cubicBezTo>
                  <a:cubicBezTo>
                    <a:pt x="137" y="16"/>
                    <a:pt x="160" y="52"/>
                    <a:pt x="152" y="88"/>
                  </a:cubicBezTo>
                  <a:cubicBezTo>
                    <a:pt x="146" y="110"/>
                    <a:pt x="142" y="132"/>
                    <a:pt x="137" y="154"/>
                  </a:cubicBezTo>
                  <a:cubicBezTo>
                    <a:pt x="131" y="185"/>
                    <a:pt x="103" y="208"/>
                    <a:pt x="72" y="20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1801">
              <a:extLst>
                <a:ext uri="{FF2B5EF4-FFF2-40B4-BE49-F238E27FC236}">
                  <a16:creationId xmlns:a16="http://schemas.microsoft.com/office/drawing/2014/main" id="{ACE164B7-13D6-0CB9-7DCB-9B53AFF28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7826" y="1460022"/>
              <a:ext cx="259861" cy="259861"/>
            </a:xfrm>
            <a:custGeom>
              <a:avLst/>
              <a:gdLst>
                <a:gd name="T0" fmla="*/ 1946 w 3891"/>
                <a:gd name="T1" fmla="*/ 3892 h 3892"/>
                <a:gd name="T2" fmla="*/ 0 w 3891"/>
                <a:gd name="T3" fmla="*/ 1946 h 3892"/>
                <a:gd name="T4" fmla="*/ 2 w 3891"/>
                <a:gd name="T5" fmla="*/ 1854 h 3892"/>
                <a:gd name="T6" fmla="*/ 72 w 3891"/>
                <a:gd name="T7" fmla="*/ 1791 h 3892"/>
                <a:gd name="T8" fmla="*/ 135 w 3891"/>
                <a:gd name="T9" fmla="*/ 1860 h 3892"/>
                <a:gd name="T10" fmla="*/ 133 w 3891"/>
                <a:gd name="T11" fmla="*/ 1946 h 3892"/>
                <a:gd name="T12" fmla="*/ 1946 w 3891"/>
                <a:gd name="T13" fmla="*/ 3758 h 3892"/>
                <a:gd name="T14" fmla="*/ 3758 w 3891"/>
                <a:gd name="T15" fmla="*/ 1946 h 3892"/>
                <a:gd name="T16" fmla="*/ 1946 w 3891"/>
                <a:gd name="T17" fmla="*/ 133 h 3892"/>
                <a:gd name="T18" fmla="*/ 1182 w 3891"/>
                <a:gd name="T19" fmla="*/ 302 h 3892"/>
                <a:gd name="T20" fmla="*/ 1094 w 3891"/>
                <a:gd name="T21" fmla="*/ 269 h 3892"/>
                <a:gd name="T22" fmla="*/ 1126 w 3891"/>
                <a:gd name="T23" fmla="*/ 181 h 3892"/>
                <a:gd name="T24" fmla="*/ 1946 w 3891"/>
                <a:gd name="T25" fmla="*/ 0 h 3892"/>
                <a:gd name="T26" fmla="*/ 3891 w 3891"/>
                <a:gd name="T27" fmla="*/ 1946 h 3892"/>
                <a:gd name="T28" fmla="*/ 1946 w 3891"/>
                <a:gd name="T29" fmla="*/ 3892 h 3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91" h="3892">
                  <a:moveTo>
                    <a:pt x="1946" y="3892"/>
                  </a:moveTo>
                  <a:cubicBezTo>
                    <a:pt x="873" y="3892"/>
                    <a:pt x="0" y="3019"/>
                    <a:pt x="0" y="1946"/>
                  </a:cubicBezTo>
                  <a:cubicBezTo>
                    <a:pt x="0" y="1916"/>
                    <a:pt x="1" y="1885"/>
                    <a:pt x="2" y="1854"/>
                  </a:cubicBezTo>
                  <a:cubicBezTo>
                    <a:pt x="4" y="1817"/>
                    <a:pt x="35" y="1789"/>
                    <a:pt x="72" y="1791"/>
                  </a:cubicBezTo>
                  <a:cubicBezTo>
                    <a:pt x="108" y="1792"/>
                    <a:pt x="137" y="1824"/>
                    <a:pt x="135" y="1860"/>
                  </a:cubicBezTo>
                  <a:cubicBezTo>
                    <a:pt x="134" y="1889"/>
                    <a:pt x="133" y="1918"/>
                    <a:pt x="133" y="1946"/>
                  </a:cubicBezTo>
                  <a:cubicBezTo>
                    <a:pt x="133" y="2945"/>
                    <a:pt x="946" y="3758"/>
                    <a:pt x="1946" y="3758"/>
                  </a:cubicBezTo>
                  <a:cubicBezTo>
                    <a:pt x="2945" y="3758"/>
                    <a:pt x="3758" y="2945"/>
                    <a:pt x="3758" y="1946"/>
                  </a:cubicBezTo>
                  <a:cubicBezTo>
                    <a:pt x="3758" y="947"/>
                    <a:pt x="2945" y="133"/>
                    <a:pt x="1946" y="133"/>
                  </a:cubicBezTo>
                  <a:cubicBezTo>
                    <a:pt x="1679" y="133"/>
                    <a:pt x="1422" y="190"/>
                    <a:pt x="1182" y="302"/>
                  </a:cubicBezTo>
                  <a:cubicBezTo>
                    <a:pt x="1149" y="317"/>
                    <a:pt x="1109" y="302"/>
                    <a:pt x="1094" y="269"/>
                  </a:cubicBezTo>
                  <a:cubicBezTo>
                    <a:pt x="1078" y="236"/>
                    <a:pt x="1093" y="196"/>
                    <a:pt x="1126" y="181"/>
                  </a:cubicBezTo>
                  <a:cubicBezTo>
                    <a:pt x="1384" y="61"/>
                    <a:pt x="1659" y="0"/>
                    <a:pt x="1946" y="0"/>
                  </a:cubicBezTo>
                  <a:cubicBezTo>
                    <a:pt x="3019" y="0"/>
                    <a:pt x="3891" y="873"/>
                    <a:pt x="3891" y="1946"/>
                  </a:cubicBezTo>
                  <a:cubicBezTo>
                    <a:pt x="3891" y="3019"/>
                    <a:pt x="3019" y="3892"/>
                    <a:pt x="1946" y="3892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1802">
              <a:extLst>
                <a:ext uri="{FF2B5EF4-FFF2-40B4-BE49-F238E27FC236}">
                  <a16:creationId xmlns:a16="http://schemas.microsoft.com/office/drawing/2014/main" id="{3B9C276B-5482-F11D-771E-E34B32762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703" y="1478967"/>
              <a:ext cx="14174" cy="12993"/>
            </a:xfrm>
            <a:custGeom>
              <a:avLst/>
              <a:gdLst>
                <a:gd name="T0" fmla="*/ 76 w 205"/>
                <a:gd name="T1" fmla="*/ 179 h 179"/>
                <a:gd name="T2" fmla="*/ 21 w 205"/>
                <a:gd name="T3" fmla="*/ 151 h 179"/>
                <a:gd name="T4" fmla="*/ 37 w 205"/>
                <a:gd name="T5" fmla="*/ 58 h 179"/>
                <a:gd name="T6" fmla="*/ 92 w 205"/>
                <a:gd name="T7" fmla="*/ 20 h 179"/>
                <a:gd name="T8" fmla="*/ 184 w 205"/>
                <a:gd name="T9" fmla="*/ 40 h 179"/>
                <a:gd name="T10" fmla="*/ 165 w 205"/>
                <a:gd name="T11" fmla="*/ 132 h 179"/>
                <a:gd name="T12" fmla="*/ 115 w 205"/>
                <a:gd name="T13" fmla="*/ 167 h 179"/>
                <a:gd name="T14" fmla="*/ 76 w 205"/>
                <a:gd name="T15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179">
                  <a:moveTo>
                    <a:pt x="76" y="179"/>
                  </a:moveTo>
                  <a:cubicBezTo>
                    <a:pt x="55" y="179"/>
                    <a:pt x="35" y="169"/>
                    <a:pt x="21" y="151"/>
                  </a:cubicBezTo>
                  <a:cubicBezTo>
                    <a:pt x="0" y="120"/>
                    <a:pt x="8" y="79"/>
                    <a:pt x="37" y="58"/>
                  </a:cubicBezTo>
                  <a:cubicBezTo>
                    <a:pt x="56" y="44"/>
                    <a:pt x="74" y="32"/>
                    <a:pt x="92" y="20"/>
                  </a:cubicBezTo>
                  <a:cubicBezTo>
                    <a:pt x="123" y="0"/>
                    <a:pt x="164" y="9"/>
                    <a:pt x="184" y="40"/>
                  </a:cubicBezTo>
                  <a:cubicBezTo>
                    <a:pt x="205" y="70"/>
                    <a:pt x="196" y="112"/>
                    <a:pt x="165" y="132"/>
                  </a:cubicBezTo>
                  <a:cubicBezTo>
                    <a:pt x="148" y="143"/>
                    <a:pt x="131" y="155"/>
                    <a:pt x="115" y="167"/>
                  </a:cubicBezTo>
                  <a:cubicBezTo>
                    <a:pt x="103" y="175"/>
                    <a:pt x="89" y="179"/>
                    <a:pt x="76" y="17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1" name="Group 40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A721089-A3AC-0CB4-919A-8968181496CC}"/>
              </a:ext>
            </a:extLst>
          </p:cNvPr>
          <p:cNvGrpSpPr>
            <a:grpSpLocks noChangeAspect="1"/>
          </p:cNvGrpSpPr>
          <p:nvPr/>
        </p:nvGrpSpPr>
        <p:grpSpPr>
          <a:xfrm>
            <a:off x="1862459" y="2242437"/>
            <a:ext cx="272912" cy="263120"/>
            <a:chOff x="1377586" y="1460184"/>
            <a:chExt cx="257154" cy="251199"/>
          </a:xfrm>
        </p:grpSpPr>
        <p:sp>
          <p:nvSpPr>
            <p:cNvPr id="42" name="Oval 471">
              <a:extLst>
                <a:ext uri="{FF2B5EF4-FFF2-40B4-BE49-F238E27FC236}">
                  <a16:creationId xmlns:a16="http://schemas.microsoft.com/office/drawing/2014/main" id="{E87D1715-BF63-238F-2C9A-B6346BF05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444" y="1687021"/>
              <a:ext cx="22197" cy="2273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Oval 472">
              <a:extLst>
                <a:ext uri="{FF2B5EF4-FFF2-40B4-BE49-F238E27FC236}">
                  <a16:creationId xmlns:a16="http://schemas.microsoft.com/office/drawing/2014/main" id="{05854EBF-7629-43E5-E8B4-1D73370FE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354" y="1574956"/>
              <a:ext cx="22197" cy="22197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Oval 473">
              <a:extLst>
                <a:ext uri="{FF2B5EF4-FFF2-40B4-BE49-F238E27FC236}">
                  <a16:creationId xmlns:a16="http://schemas.microsoft.com/office/drawing/2014/main" id="{5192DBEE-32D4-C4B1-564A-F90C7FB8C2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444" y="1462350"/>
              <a:ext cx="22197" cy="22197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74">
              <a:extLst>
                <a:ext uri="{FF2B5EF4-FFF2-40B4-BE49-F238E27FC236}">
                  <a16:creationId xmlns:a16="http://schemas.microsoft.com/office/drawing/2014/main" id="{F1629AAB-932D-63E5-C3B7-8C454C71F1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127" y="1651290"/>
              <a:ext cx="22197" cy="22738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Oval 475">
              <a:extLst>
                <a:ext uri="{FF2B5EF4-FFF2-40B4-BE49-F238E27FC236}">
                  <a16:creationId xmlns:a16="http://schemas.microsoft.com/office/drawing/2014/main" id="{6265626A-C3FA-FA52-066C-6E418BA098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5127" y="1498080"/>
              <a:ext cx="22197" cy="22197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Oval 476">
              <a:extLst>
                <a:ext uri="{FF2B5EF4-FFF2-40B4-BE49-F238E27FC236}">
                  <a16:creationId xmlns:a16="http://schemas.microsoft.com/office/drawing/2014/main" id="{8BE66B99-AD99-85BA-4F50-899239EB7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378" y="1513780"/>
              <a:ext cx="22197" cy="22197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7">
              <a:extLst>
                <a:ext uri="{FF2B5EF4-FFF2-40B4-BE49-F238E27FC236}">
                  <a16:creationId xmlns:a16="http://schemas.microsoft.com/office/drawing/2014/main" id="{E4A19594-0956-CE67-51E1-01CA36BCB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378" y="1635049"/>
              <a:ext cx="22197" cy="22197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478">
              <a:extLst>
                <a:ext uri="{FF2B5EF4-FFF2-40B4-BE49-F238E27FC236}">
                  <a16:creationId xmlns:a16="http://schemas.microsoft.com/office/drawing/2014/main" id="{76A11050-E7E9-8E7B-C7F6-03AC57B5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9210" y="1467763"/>
              <a:ext cx="120186" cy="240371"/>
            </a:xfrm>
            <a:custGeom>
              <a:avLst/>
              <a:gdLst>
                <a:gd name="T0" fmla="*/ 522 w 522"/>
                <a:gd name="T1" fmla="*/ 0 h 1043"/>
                <a:gd name="T2" fmla="*/ 462 w 522"/>
                <a:gd name="T3" fmla="*/ 0 h 1043"/>
                <a:gd name="T4" fmla="*/ 417 w 522"/>
                <a:gd name="T5" fmla="*/ 46 h 1043"/>
                <a:gd name="T6" fmla="*/ 417 w 522"/>
                <a:gd name="T7" fmla="*/ 79 h 1043"/>
                <a:gd name="T8" fmla="*/ 382 w 522"/>
                <a:gd name="T9" fmla="*/ 128 h 1043"/>
                <a:gd name="T10" fmla="*/ 340 w 522"/>
                <a:gd name="T11" fmla="*/ 145 h 1043"/>
                <a:gd name="T12" fmla="*/ 284 w 522"/>
                <a:gd name="T13" fmla="*/ 135 h 1043"/>
                <a:gd name="T14" fmla="*/ 263 w 522"/>
                <a:gd name="T15" fmla="*/ 114 h 1043"/>
                <a:gd name="T16" fmla="*/ 195 w 522"/>
                <a:gd name="T17" fmla="*/ 111 h 1043"/>
                <a:gd name="T18" fmla="*/ 111 w 522"/>
                <a:gd name="T19" fmla="*/ 195 h 1043"/>
                <a:gd name="T20" fmla="*/ 111 w 522"/>
                <a:gd name="T21" fmla="*/ 260 h 1043"/>
                <a:gd name="T22" fmla="*/ 134 w 522"/>
                <a:gd name="T23" fmla="*/ 283 h 1043"/>
                <a:gd name="T24" fmla="*/ 145 w 522"/>
                <a:gd name="T25" fmla="*/ 341 h 1043"/>
                <a:gd name="T26" fmla="*/ 128 w 522"/>
                <a:gd name="T27" fmla="*/ 382 h 1043"/>
                <a:gd name="T28" fmla="*/ 79 w 522"/>
                <a:gd name="T29" fmla="*/ 417 h 1043"/>
                <a:gd name="T30" fmla="*/ 46 w 522"/>
                <a:gd name="T31" fmla="*/ 417 h 1043"/>
                <a:gd name="T32" fmla="*/ 0 w 522"/>
                <a:gd name="T33" fmla="*/ 462 h 1043"/>
                <a:gd name="T34" fmla="*/ 0 w 522"/>
                <a:gd name="T35" fmla="*/ 581 h 1043"/>
                <a:gd name="T36" fmla="*/ 46 w 522"/>
                <a:gd name="T37" fmla="*/ 627 h 1043"/>
                <a:gd name="T38" fmla="*/ 79 w 522"/>
                <a:gd name="T39" fmla="*/ 627 h 1043"/>
                <a:gd name="T40" fmla="*/ 128 w 522"/>
                <a:gd name="T41" fmla="*/ 661 h 1043"/>
                <a:gd name="T42" fmla="*/ 145 w 522"/>
                <a:gd name="T43" fmla="*/ 703 h 1043"/>
                <a:gd name="T44" fmla="*/ 135 w 522"/>
                <a:gd name="T45" fmla="*/ 759 h 1043"/>
                <a:gd name="T46" fmla="*/ 114 w 522"/>
                <a:gd name="T47" fmla="*/ 780 h 1043"/>
                <a:gd name="T48" fmla="*/ 111 w 522"/>
                <a:gd name="T49" fmla="*/ 848 h 1043"/>
                <a:gd name="T50" fmla="*/ 195 w 522"/>
                <a:gd name="T51" fmla="*/ 932 h 1043"/>
                <a:gd name="T52" fmla="*/ 260 w 522"/>
                <a:gd name="T53" fmla="*/ 932 h 1043"/>
                <a:gd name="T54" fmla="*/ 283 w 522"/>
                <a:gd name="T55" fmla="*/ 909 h 1043"/>
                <a:gd name="T56" fmla="*/ 341 w 522"/>
                <a:gd name="T57" fmla="*/ 898 h 1043"/>
                <a:gd name="T58" fmla="*/ 384 w 522"/>
                <a:gd name="T59" fmla="*/ 916 h 1043"/>
                <a:gd name="T60" fmla="*/ 417 w 522"/>
                <a:gd name="T61" fmla="*/ 963 h 1043"/>
                <a:gd name="T62" fmla="*/ 417 w 522"/>
                <a:gd name="T63" fmla="*/ 993 h 1043"/>
                <a:gd name="T64" fmla="*/ 462 w 522"/>
                <a:gd name="T65" fmla="*/ 1043 h 1043"/>
                <a:gd name="T66" fmla="*/ 522 w 522"/>
                <a:gd name="T67" fmla="*/ 1043 h 10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2" h="1043">
                  <a:moveTo>
                    <a:pt x="522" y="0"/>
                  </a:moveTo>
                  <a:lnTo>
                    <a:pt x="462" y="0"/>
                  </a:lnTo>
                  <a:cubicBezTo>
                    <a:pt x="437" y="0"/>
                    <a:pt x="417" y="21"/>
                    <a:pt x="417" y="46"/>
                  </a:cubicBezTo>
                  <a:lnTo>
                    <a:pt x="417" y="79"/>
                  </a:lnTo>
                  <a:cubicBezTo>
                    <a:pt x="417" y="101"/>
                    <a:pt x="403" y="120"/>
                    <a:pt x="382" y="128"/>
                  </a:cubicBezTo>
                  <a:cubicBezTo>
                    <a:pt x="368" y="133"/>
                    <a:pt x="354" y="139"/>
                    <a:pt x="340" y="145"/>
                  </a:cubicBezTo>
                  <a:cubicBezTo>
                    <a:pt x="321" y="154"/>
                    <a:pt x="299" y="150"/>
                    <a:pt x="284" y="135"/>
                  </a:cubicBezTo>
                  <a:lnTo>
                    <a:pt x="263" y="114"/>
                  </a:lnTo>
                  <a:cubicBezTo>
                    <a:pt x="242" y="93"/>
                    <a:pt x="213" y="93"/>
                    <a:pt x="195" y="111"/>
                  </a:cubicBezTo>
                  <a:lnTo>
                    <a:pt x="111" y="195"/>
                  </a:lnTo>
                  <a:cubicBezTo>
                    <a:pt x="93" y="213"/>
                    <a:pt x="93" y="242"/>
                    <a:pt x="111" y="260"/>
                  </a:cubicBezTo>
                  <a:lnTo>
                    <a:pt x="134" y="283"/>
                  </a:lnTo>
                  <a:cubicBezTo>
                    <a:pt x="150" y="298"/>
                    <a:pt x="154" y="322"/>
                    <a:pt x="145" y="341"/>
                  </a:cubicBezTo>
                  <a:cubicBezTo>
                    <a:pt x="138" y="355"/>
                    <a:pt x="133" y="368"/>
                    <a:pt x="128" y="382"/>
                  </a:cubicBezTo>
                  <a:cubicBezTo>
                    <a:pt x="120" y="403"/>
                    <a:pt x="101" y="417"/>
                    <a:pt x="79" y="417"/>
                  </a:cubicBezTo>
                  <a:lnTo>
                    <a:pt x="46" y="417"/>
                  </a:lnTo>
                  <a:cubicBezTo>
                    <a:pt x="21" y="417"/>
                    <a:pt x="0" y="437"/>
                    <a:pt x="0" y="462"/>
                  </a:cubicBezTo>
                  <a:lnTo>
                    <a:pt x="0" y="581"/>
                  </a:lnTo>
                  <a:cubicBezTo>
                    <a:pt x="0" y="606"/>
                    <a:pt x="21" y="627"/>
                    <a:pt x="46" y="627"/>
                  </a:cubicBezTo>
                  <a:lnTo>
                    <a:pt x="79" y="627"/>
                  </a:lnTo>
                  <a:cubicBezTo>
                    <a:pt x="101" y="627"/>
                    <a:pt x="120" y="640"/>
                    <a:pt x="128" y="661"/>
                  </a:cubicBezTo>
                  <a:cubicBezTo>
                    <a:pt x="133" y="675"/>
                    <a:pt x="139" y="689"/>
                    <a:pt x="145" y="703"/>
                  </a:cubicBezTo>
                  <a:cubicBezTo>
                    <a:pt x="154" y="722"/>
                    <a:pt x="150" y="744"/>
                    <a:pt x="135" y="759"/>
                  </a:cubicBezTo>
                  <a:lnTo>
                    <a:pt x="114" y="780"/>
                  </a:lnTo>
                  <a:cubicBezTo>
                    <a:pt x="93" y="801"/>
                    <a:pt x="93" y="830"/>
                    <a:pt x="111" y="848"/>
                  </a:cubicBezTo>
                  <a:lnTo>
                    <a:pt x="195" y="932"/>
                  </a:lnTo>
                  <a:cubicBezTo>
                    <a:pt x="213" y="950"/>
                    <a:pt x="242" y="950"/>
                    <a:pt x="260" y="932"/>
                  </a:cubicBezTo>
                  <a:lnTo>
                    <a:pt x="283" y="909"/>
                  </a:lnTo>
                  <a:cubicBezTo>
                    <a:pt x="298" y="893"/>
                    <a:pt x="322" y="889"/>
                    <a:pt x="341" y="898"/>
                  </a:cubicBezTo>
                  <a:cubicBezTo>
                    <a:pt x="355" y="905"/>
                    <a:pt x="369" y="911"/>
                    <a:pt x="384" y="916"/>
                  </a:cubicBezTo>
                  <a:cubicBezTo>
                    <a:pt x="404" y="923"/>
                    <a:pt x="417" y="942"/>
                    <a:pt x="417" y="963"/>
                  </a:cubicBezTo>
                  <a:lnTo>
                    <a:pt x="417" y="993"/>
                  </a:lnTo>
                  <a:cubicBezTo>
                    <a:pt x="417" y="1022"/>
                    <a:pt x="437" y="1043"/>
                    <a:pt x="462" y="1043"/>
                  </a:cubicBezTo>
                  <a:lnTo>
                    <a:pt x="522" y="1043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480">
              <a:extLst>
                <a:ext uri="{FF2B5EF4-FFF2-40B4-BE49-F238E27FC236}">
                  <a16:creationId xmlns:a16="http://schemas.microsoft.com/office/drawing/2014/main" id="{0AF0DB90-4ABD-EB8F-1434-339245EC4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861" y="1622056"/>
              <a:ext cx="49265" cy="42227"/>
            </a:xfrm>
            <a:custGeom>
              <a:avLst/>
              <a:gdLst>
                <a:gd name="T0" fmla="*/ 214 w 214"/>
                <a:gd name="T1" fmla="*/ 183 h 183"/>
                <a:gd name="T2" fmla="*/ 168 w 214"/>
                <a:gd name="T3" fmla="*/ 183 h 183"/>
                <a:gd name="T4" fmla="*/ 112 w 214"/>
                <a:gd name="T5" fmla="*/ 128 h 183"/>
                <a:gd name="T6" fmla="*/ 112 w 214"/>
                <a:gd name="T7" fmla="*/ 55 h 183"/>
                <a:gd name="T8" fmla="*/ 73 w 214"/>
                <a:gd name="T9" fmla="*/ 16 h 183"/>
                <a:gd name="T10" fmla="*/ 0 w 214"/>
                <a:gd name="T11" fmla="*/ 16 h 183"/>
                <a:gd name="T12" fmla="*/ 0 w 214"/>
                <a:gd name="T13" fmla="*/ 0 h 183"/>
                <a:gd name="T14" fmla="*/ 73 w 214"/>
                <a:gd name="T15" fmla="*/ 0 h 183"/>
                <a:gd name="T16" fmla="*/ 129 w 214"/>
                <a:gd name="T17" fmla="*/ 55 h 183"/>
                <a:gd name="T18" fmla="*/ 129 w 214"/>
                <a:gd name="T19" fmla="*/ 128 h 183"/>
                <a:gd name="T20" fmla="*/ 168 w 214"/>
                <a:gd name="T21" fmla="*/ 167 h 183"/>
                <a:gd name="T22" fmla="*/ 214 w 214"/>
                <a:gd name="T23" fmla="*/ 167 h 183"/>
                <a:gd name="T24" fmla="*/ 214 w 214"/>
                <a:gd name="T25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4" h="183">
                  <a:moveTo>
                    <a:pt x="214" y="183"/>
                  </a:moveTo>
                  <a:lnTo>
                    <a:pt x="168" y="183"/>
                  </a:lnTo>
                  <a:cubicBezTo>
                    <a:pt x="137" y="183"/>
                    <a:pt x="112" y="158"/>
                    <a:pt x="112" y="128"/>
                  </a:cubicBezTo>
                  <a:lnTo>
                    <a:pt x="112" y="55"/>
                  </a:lnTo>
                  <a:cubicBezTo>
                    <a:pt x="112" y="34"/>
                    <a:pt x="95" y="16"/>
                    <a:pt x="73" y="16"/>
                  </a:cubicBezTo>
                  <a:lnTo>
                    <a:pt x="0" y="16"/>
                  </a:lnTo>
                  <a:lnTo>
                    <a:pt x="0" y="0"/>
                  </a:lnTo>
                  <a:lnTo>
                    <a:pt x="73" y="0"/>
                  </a:lnTo>
                  <a:cubicBezTo>
                    <a:pt x="104" y="0"/>
                    <a:pt x="129" y="25"/>
                    <a:pt x="129" y="55"/>
                  </a:cubicBezTo>
                  <a:lnTo>
                    <a:pt x="129" y="128"/>
                  </a:lnTo>
                  <a:cubicBezTo>
                    <a:pt x="129" y="149"/>
                    <a:pt x="146" y="167"/>
                    <a:pt x="168" y="167"/>
                  </a:cubicBezTo>
                  <a:lnTo>
                    <a:pt x="214" y="167"/>
                  </a:lnTo>
                  <a:lnTo>
                    <a:pt x="214" y="183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81">
              <a:extLst>
                <a:ext uri="{FF2B5EF4-FFF2-40B4-BE49-F238E27FC236}">
                  <a16:creationId xmlns:a16="http://schemas.microsoft.com/office/drawing/2014/main" id="{6B487E47-C756-F222-3291-58C870B74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382" y="1622056"/>
              <a:ext cx="53055" cy="64965"/>
            </a:xfrm>
            <a:custGeom>
              <a:avLst/>
              <a:gdLst>
                <a:gd name="T0" fmla="*/ 232 w 232"/>
                <a:gd name="T1" fmla="*/ 282 h 282"/>
                <a:gd name="T2" fmla="*/ 215 w 232"/>
                <a:gd name="T3" fmla="*/ 282 h 282"/>
                <a:gd name="T4" fmla="*/ 215 w 232"/>
                <a:gd name="T5" fmla="*/ 93 h 282"/>
                <a:gd name="T6" fmla="*/ 139 w 232"/>
                <a:gd name="T7" fmla="*/ 16 h 282"/>
                <a:gd name="T8" fmla="*/ 0 w 232"/>
                <a:gd name="T9" fmla="*/ 16 h 282"/>
                <a:gd name="T10" fmla="*/ 0 w 232"/>
                <a:gd name="T11" fmla="*/ 0 h 282"/>
                <a:gd name="T12" fmla="*/ 139 w 232"/>
                <a:gd name="T13" fmla="*/ 0 h 282"/>
                <a:gd name="T14" fmla="*/ 232 w 232"/>
                <a:gd name="T15" fmla="*/ 93 h 282"/>
                <a:gd name="T16" fmla="*/ 232 w 232"/>
                <a:gd name="T17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82">
                  <a:moveTo>
                    <a:pt x="232" y="282"/>
                  </a:moveTo>
                  <a:lnTo>
                    <a:pt x="215" y="282"/>
                  </a:lnTo>
                  <a:lnTo>
                    <a:pt x="215" y="93"/>
                  </a:lnTo>
                  <a:cubicBezTo>
                    <a:pt x="215" y="51"/>
                    <a:pt x="181" y="16"/>
                    <a:pt x="139" y="16"/>
                  </a:cubicBezTo>
                  <a:lnTo>
                    <a:pt x="0" y="16"/>
                  </a:lnTo>
                  <a:lnTo>
                    <a:pt x="0" y="0"/>
                  </a:lnTo>
                  <a:lnTo>
                    <a:pt x="139" y="0"/>
                  </a:lnTo>
                  <a:cubicBezTo>
                    <a:pt x="190" y="0"/>
                    <a:pt x="232" y="41"/>
                    <a:pt x="232" y="93"/>
                  </a:cubicBezTo>
                  <a:lnTo>
                    <a:pt x="232" y="282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82">
              <a:extLst>
                <a:ext uri="{FF2B5EF4-FFF2-40B4-BE49-F238E27FC236}">
                  <a16:creationId xmlns:a16="http://schemas.microsoft.com/office/drawing/2014/main" id="{CABDEFC7-19EF-30A8-42AA-CDAB487FFE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3820" y="1685397"/>
              <a:ext cx="25986" cy="25986"/>
            </a:xfrm>
            <a:custGeom>
              <a:avLst/>
              <a:gdLst>
                <a:gd name="T0" fmla="*/ 57 w 113"/>
                <a:gd name="T1" fmla="*/ 17 h 114"/>
                <a:gd name="T2" fmla="*/ 16 w 113"/>
                <a:gd name="T3" fmla="*/ 57 h 114"/>
                <a:gd name="T4" fmla="*/ 57 w 113"/>
                <a:gd name="T5" fmla="*/ 97 h 114"/>
                <a:gd name="T6" fmla="*/ 97 w 113"/>
                <a:gd name="T7" fmla="*/ 57 h 114"/>
                <a:gd name="T8" fmla="*/ 57 w 113"/>
                <a:gd name="T9" fmla="*/ 17 h 114"/>
                <a:gd name="T10" fmla="*/ 57 w 113"/>
                <a:gd name="T11" fmla="*/ 114 h 114"/>
                <a:gd name="T12" fmla="*/ 0 w 113"/>
                <a:gd name="T13" fmla="*/ 57 h 114"/>
                <a:gd name="T14" fmla="*/ 57 w 113"/>
                <a:gd name="T15" fmla="*/ 0 h 114"/>
                <a:gd name="T16" fmla="*/ 113 w 113"/>
                <a:gd name="T17" fmla="*/ 57 h 114"/>
                <a:gd name="T18" fmla="*/ 57 w 113"/>
                <a:gd name="T1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4">
                  <a:moveTo>
                    <a:pt x="57" y="17"/>
                  </a:moveTo>
                  <a:cubicBezTo>
                    <a:pt x="34" y="17"/>
                    <a:pt x="16" y="35"/>
                    <a:pt x="16" y="57"/>
                  </a:cubicBezTo>
                  <a:cubicBezTo>
                    <a:pt x="16" y="79"/>
                    <a:pt x="34" y="97"/>
                    <a:pt x="57" y="97"/>
                  </a:cubicBezTo>
                  <a:cubicBezTo>
                    <a:pt x="79" y="97"/>
                    <a:pt x="97" y="79"/>
                    <a:pt x="97" y="57"/>
                  </a:cubicBezTo>
                  <a:cubicBezTo>
                    <a:pt x="97" y="35"/>
                    <a:pt x="79" y="17"/>
                    <a:pt x="57" y="17"/>
                  </a:cubicBezTo>
                  <a:close/>
                  <a:moveTo>
                    <a:pt x="57" y="114"/>
                  </a:moveTo>
                  <a:cubicBezTo>
                    <a:pt x="25" y="114"/>
                    <a:pt x="0" y="88"/>
                    <a:pt x="0" y="57"/>
                  </a:cubicBezTo>
                  <a:cubicBezTo>
                    <a:pt x="0" y="26"/>
                    <a:pt x="25" y="0"/>
                    <a:pt x="57" y="0"/>
                  </a:cubicBezTo>
                  <a:cubicBezTo>
                    <a:pt x="88" y="0"/>
                    <a:pt x="113" y="26"/>
                    <a:pt x="113" y="57"/>
                  </a:cubicBezTo>
                  <a:cubicBezTo>
                    <a:pt x="113" y="88"/>
                    <a:pt x="88" y="114"/>
                    <a:pt x="57" y="114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483">
              <a:extLst>
                <a:ext uri="{FF2B5EF4-FFF2-40B4-BE49-F238E27FC236}">
                  <a16:creationId xmlns:a16="http://schemas.microsoft.com/office/drawing/2014/main" id="{05E43E48-D24B-4E93-0E1A-C51E92C0EE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3502" y="1649666"/>
              <a:ext cx="25986" cy="25986"/>
            </a:xfrm>
            <a:custGeom>
              <a:avLst/>
              <a:gdLst>
                <a:gd name="T0" fmla="*/ 56 w 113"/>
                <a:gd name="T1" fmla="*/ 17 h 114"/>
                <a:gd name="T2" fmla="*/ 16 w 113"/>
                <a:gd name="T3" fmla="*/ 57 h 114"/>
                <a:gd name="T4" fmla="*/ 56 w 113"/>
                <a:gd name="T5" fmla="*/ 97 h 114"/>
                <a:gd name="T6" fmla="*/ 97 w 113"/>
                <a:gd name="T7" fmla="*/ 57 h 114"/>
                <a:gd name="T8" fmla="*/ 56 w 113"/>
                <a:gd name="T9" fmla="*/ 17 h 114"/>
                <a:gd name="T10" fmla="*/ 56 w 113"/>
                <a:gd name="T11" fmla="*/ 114 h 114"/>
                <a:gd name="T12" fmla="*/ 0 w 113"/>
                <a:gd name="T13" fmla="*/ 57 h 114"/>
                <a:gd name="T14" fmla="*/ 56 w 113"/>
                <a:gd name="T15" fmla="*/ 0 h 114"/>
                <a:gd name="T16" fmla="*/ 113 w 113"/>
                <a:gd name="T17" fmla="*/ 57 h 114"/>
                <a:gd name="T18" fmla="*/ 56 w 113"/>
                <a:gd name="T1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4">
                  <a:moveTo>
                    <a:pt x="56" y="17"/>
                  </a:moveTo>
                  <a:cubicBezTo>
                    <a:pt x="34" y="17"/>
                    <a:pt x="16" y="35"/>
                    <a:pt x="16" y="57"/>
                  </a:cubicBezTo>
                  <a:cubicBezTo>
                    <a:pt x="16" y="79"/>
                    <a:pt x="34" y="97"/>
                    <a:pt x="56" y="97"/>
                  </a:cubicBezTo>
                  <a:cubicBezTo>
                    <a:pt x="79" y="97"/>
                    <a:pt x="97" y="79"/>
                    <a:pt x="97" y="57"/>
                  </a:cubicBezTo>
                  <a:cubicBezTo>
                    <a:pt x="97" y="35"/>
                    <a:pt x="79" y="17"/>
                    <a:pt x="56" y="17"/>
                  </a:cubicBezTo>
                  <a:close/>
                  <a:moveTo>
                    <a:pt x="56" y="114"/>
                  </a:moveTo>
                  <a:cubicBezTo>
                    <a:pt x="25" y="114"/>
                    <a:pt x="0" y="88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88" y="0"/>
                    <a:pt x="113" y="26"/>
                    <a:pt x="113" y="57"/>
                  </a:cubicBezTo>
                  <a:cubicBezTo>
                    <a:pt x="113" y="88"/>
                    <a:pt x="88" y="114"/>
                    <a:pt x="56" y="114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484">
              <a:extLst>
                <a:ext uri="{FF2B5EF4-FFF2-40B4-BE49-F238E27FC236}">
                  <a16:creationId xmlns:a16="http://schemas.microsoft.com/office/drawing/2014/main" id="{C67476C4-C78F-2E11-EB46-62CA3AB86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861" y="1507825"/>
              <a:ext cx="49265" cy="42227"/>
            </a:xfrm>
            <a:custGeom>
              <a:avLst/>
              <a:gdLst>
                <a:gd name="T0" fmla="*/ 73 w 214"/>
                <a:gd name="T1" fmla="*/ 184 h 184"/>
                <a:gd name="T2" fmla="*/ 0 w 214"/>
                <a:gd name="T3" fmla="*/ 184 h 184"/>
                <a:gd name="T4" fmla="*/ 0 w 214"/>
                <a:gd name="T5" fmla="*/ 167 h 184"/>
                <a:gd name="T6" fmla="*/ 73 w 214"/>
                <a:gd name="T7" fmla="*/ 167 h 184"/>
                <a:gd name="T8" fmla="*/ 112 w 214"/>
                <a:gd name="T9" fmla="*/ 128 h 184"/>
                <a:gd name="T10" fmla="*/ 112 w 214"/>
                <a:gd name="T11" fmla="*/ 55 h 184"/>
                <a:gd name="T12" fmla="*/ 168 w 214"/>
                <a:gd name="T13" fmla="*/ 0 h 184"/>
                <a:gd name="T14" fmla="*/ 214 w 214"/>
                <a:gd name="T15" fmla="*/ 0 h 184"/>
                <a:gd name="T16" fmla="*/ 214 w 214"/>
                <a:gd name="T17" fmla="*/ 16 h 184"/>
                <a:gd name="T18" fmla="*/ 168 w 214"/>
                <a:gd name="T19" fmla="*/ 16 h 184"/>
                <a:gd name="T20" fmla="*/ 129 w 214"/>
                <a:gd name="T21" fmla="*/ 55 h 184"/>
                <a:gd name="T22" fmla="*/ 129 w 214"/>
                <a:gd name="T23" fmla="*/ 128 h 184"/>
                <a:gd name="T24" fmla="*/ 73 w 214"/>
                <a:gd name="T25" fmla="*/ 18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4" h="184">
                  <a:moveTo>
                    <a:pt x="73" y="184"/>
                  </a:moveTo>
                  <a:lnTo>
                    <a:pt x="0" y="184"/>
                  </a:lnTo>
                  <a:lnTo>
                    <a:pt x="0" y="167"/>
                  </a:lnTo>
                  <a:lnTo>
                    <a:pt x="73" y="167"/>
                  </a:lnTo>
                  <a:cubicBezTo>
                    <a:pt x="95" y="167"/>
                    <a:pt x="112" y="149"/>
                    <a:pt x="112" y="128"/>
                  </a:cubicBezTo>
                  <a:lnTo>
                    <a:pt x="112" y="55"/>
                  </a:lnTo>
                  <a:cubicBezTo>
                    <a:pt x="112" y="25"/>
                    <a:pt x="137" y="0"/>
                    <a:pt x="168" y="0"/>
                  </a:cubicBezTo>
                  <a:lnTo>
                    <a:pt x="214" y="0"/>
                  </a:lnTo>
                  <a:lnTo>
                    <a:pt x="214" y="16"/>
                  </a:lnTo>
                  <a:lnTo>
                    <a:pt x="168" y="16"/>
                  </a:lnTo>
                  <a:cubicBezTo>
                    <a:pt x="146" y="16"/>
                    <a:pt x="129" y="34"/>
                    <a:pt x="129" y="55"/>
                  </a:cubicBezTo>
                  <a:lnTo>
                    <a:pt x="129" y="128"/>
                  </a:lnTo>
                  <a:cubicBezTo>
                    <a:pt x="129" y="159"/>
                    <a:pt x="104" y="184"/>
                    <a:pt x="73" y="184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485">
              <a:extLst>
                <a:ext uri="{FF2B5EF4-FFF2-40B4-BE49-F238E27FC236}">
                  <a16:creationId xmlns:a16="http://schemas.microsoft.com/office/drawing/2014/main" id="{5B36AD15-1A09-8359-6438-BAF1D35FF5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33502" y="1496456"/>
              <a:ext cx="25986" cy="25986"/>
            </a:xfrm>
            <a:custGeom>
              <a:avLst/>
              <a:gdLst>
                <a:gd name="T0" fmla="*/ 56 w 113"/>
                <a:gd name="T1" fmla="*/ 17 h 114"/>
                <a:gd name="T2" fmla="*/ 16 w 113"/>
                <a:gd name="T3" fmla="*/ 57 h 114"/>
                <a:gd name="T4" fmla="*/ 56 w 113"/>
                <a:gd name="T5" fmla="*/ 97 h 114"/>
                <a:gd name="T6" fmla="*/ 97 w 113"/>
                <a:gd name="T7" fmla="*/ 57 h 114"/>
                <a:gd name="T8" fmla="*/ 56 w 113"/>
                <a:gd name="T9" fmla="*/ 17 h 114"/>
                <a:gd name="T10" fmla="*/ 56 w 113"/>
                <a:gd name="T11" fmla="*/ 114 h 114"/>
                <a:gd name="T12" fmla="*/ 0 w 113"/>
                <a:gd name="T13" fmla="*/ 57 h 114"/>
                <a:gd name="T14" fmla="*/ 56 w 113"/>
                <a:gd name="T15" fmla="*/ 0 h 114"/>
                <a:gd name="T16" fmla="*/ 113 w 113"/>
                <a:gd name="T17" fmla="*/ 57 h 114"/>
                <a:gd name="T18" fmla="*/ 56 w 113"/>
                <a:gd name="T1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4">
                  <a:moveTo>
                    <a:pt x="56" y="17"/>
                  </a:moveTo>
                  <a:cubicBezTo>
                    <a:pt x="34" y="17"/>
                    <a:pt x="16" y="35"/>
                    <a:pt x="16" y="57"/>
                  </a:cubicBezTo>
                  <a:cubicBezTo>
                    <a:pt x="16" y="79"/>
                    <a:pt x="34" y="97"/>
                    <a:pt x="56" y="97"/>
                  </a:cubicBezTo>
                  <a:cubicBezTo>
                    <a:pt x="79" y="97"/>
                    <a:pt x="97" y="79"/>
                    <a:pt x="97" y="57"/>
                  </a:cubicBezTo>
                  <a:cubicBezTo>
                    <a:pt x="97" y="35"/>
                    <a:pt x="79" y="17"/>
                    <a:pt x="56" y="17"/>
                  </a:cubicBezTo>
                  <a:close/>
                  <a:moveTo>
                    <a:pt x="56" y="114"/>
                  </a:moveTo>
                  <a:cubicBezTo>
                    <a:pt x="25" y="114"/>
                    <a:pt x="0" y="88"/>
                    <a:pt x="0" y="57"/>
                  </a:cubicBezTo>
                  <a:cubicBezTo>
                    <a:pt x="0" y="26"/>
                    <a:pt x="25" y="0"/>
                    <a:pt x="56" y="0"/>
                  </a:cubicBezTo>
                  <a:cubicBezTo>
                    <a:pt x="88" y="0"/>
                    <a:pt x="113" y="26"/>
                    <a:pt x="113" y="57"/>
                  </a:cubicBezTo>
                  <a:cubicBezTo>
                    <a:pt x="113" y="88"/>
                    <a:pt x="88" y="114"/>
                    <a:pt x="56" y="114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Rectangle 486">
              <a:extLst>
                <a:ext uri="{FF2B5EF4-FFF2-40B4-BE49-F238E27FC236}">
                  <a16:creationId xmlns:a16="http://schemas.microsoft.com/office/drawing/2014/main" id="{358EF573-2AD8-D322-5679-35B89D8E4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9682" y="1584159"/>
              <a:ext cx="67131" cy="379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487">
              <a:extLst>
                <a:ext uri="{FF2B5EF4-FFF2-40B4-BE49-F238E27FC236}">
                  <a16:creationId xmlns:a16="http://schemas.microsoft.com/office/drawing/2014/main" id="{51B639AA-6C15-024B-1179-752D67092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7169" y="1584159"/>
              <a:ext cx="42227" cy="379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488">
              <a:extLst>
                <a:ext uri="{FF2B5EF4-FFF2-40B4-BE49-F238E27FC236}">
                  <a16:creationId xmlns:a16="http://schemas.microsoft.com/office/drawing/2014/main" id="{AD5D2615-3C8D-69FB-4A55-F94328300F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75730" y="1572790"/>
              <a:ext cx="25986" cy="25986"/>
            </a:xfrm>
            <a:custGeom>
              <a:avLst/>
              <a:gdLst>
                <a:gd name="T0" fmla="*/ 57 w 114"/>
                <a:gd name="T1" fmla="*/ 16 h 113"/>
                <a:gd name="T2" fmla="*/ 17 w 114"/>
                <a:gd name="T3" fmla="*/ 57 h 113"/>
                <a:gd name="T4" fmla="*/ 57 w 114"/>
                <a:gd name="T5" fmla="*/ 97 h 113"/>
                <a:gd name="T6" fmla="*/ 97 w 114"/>
                <a:gd name="T7" fmla="*/ 57 h 113"/>
                <a:gd name="T8" fmla="*/ 57 w 114"/>
                <a:gd name="T9" fmla="*/ 16 h 113"/>
                <a:gd name="T10" fmla="*/ 57 w 114"/>
                <a:gd name="T11" fmla="*/ 113 h 113"/>
                <a:gd name="T12" fmla="*/ 0 w 114"/>
                <a:gd name="T13" fmla="*/ 57 h 113"/>
                <a:gd name="T14" fmla="*/ 57 w 114"/>
                <a:gd name="T15" fmla="*/ 0 h 113"/>
                <a:gd name="T16" fmla="*/ 114 w 114"/>
                <a:gd name="T17" fmla="*/ 57 h 113"/>
                <a:gd name="T18" fmla="*/ 57 w 114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57" y="16"/>
                  </a:moveTo>
                  <a:cubicBezTo>
                    <a:pt x="35" y="16"/>
                    <a:pt x="17" y="34"/>
                    <a:pt x="17" y="57"/>
                  </a:cubicBezTo>
                  <a:cubicBezTo>
                    <a:pt x="17" y="79"/>
                    <a:pt x="35" y="97"/>
                    <a:pt x="57" y="97"/>
                  </a:cubicBezTo>
                  <a:cubicBezTo>
                    <a:pt x="79" y="97"/>
                    <a:pt x="97" y="79"/>
                    <a:pt x="97" y="57"/>
                  </a:cubicBezTo>
                  <a:cubicBezTo>
                    <a:pt x="97" y="34"/>
                    <a:pt x="79" y="16"/>
                    <a:pt x="57" y="16"/>
                  </a:cubicBezTo>
                  <a:close/>
                  <a:moveTo>
                    <a:pt x="57" y="113"/>
                  </a:moveTo>
                  <a:cubicBezTo>
                    <a:pt x="25" y="113"/>
                    <a:pt x="0" y="88"/>
                    <a:pt x="0" y="57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88" y="0"/>
                    <a:pt x="114" y="25"/>
                    <a:pt x="114" y="57"/>
                  </a:cubicBezTo>
                  <a:cubicBezTo>
                    <a:pt x="114" y="88"/>
                    <a:pt x="88" y="113"/>
                    <a:pt x="57" y="113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489">
              <a:extLst>
                <a:ext uri="{FF2B5EF4-FFF2-40B4-BE49-F238E27FC236}">
                  <a16:creationId xmlns:a16="http://schemas.microsoft.com/office/drawing/2014/main" id="{E6E91941-FD61-B79D-1643-A63C4DAA7E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382" y="1484546"/>
              <a:ext cx="53055" cy="65507"/>
            </a:xfrm>
            <a:custGeom>
              <a:avLst/>
              <a:gdLst>
                <a:gd name="T0" fmla="*/ 139 w 232"/>
                <a:gd name="T1" fmla="*/ 283 h 283"/>
                <a:gd name="T2" fmla="*/ 0 w 232"/>
                <a:gd name="T3" fmla="*/ 283 h 283"/>
                <a:gd name="T4" fmla="*/ 0 w 232"/>
                <a:gd name="T5" fmla="*/ 266 h 283"/>
                <a:gd name="T6" fmla="*/ 139 w 232"/>
                <a:gd name="T7" fmla="*/ 266 h 283"/>
                <a:gd name="T8" fmla="*/ 215 w 232"/>
                <a:gd name="T9" fmla="*/ 189 h 283"/>
                <a:gd name="T10" fmla="*/ 215 w 232"/>
                <a:gd name="T11" fmla="*/ 0 h 283"/>
                <a:gd name="T12" fmla="*/ 232 w 232"/>
                <a:gd name="T13" fmla="*/ 0 h 283"/>
                <a:gd name="T14" fmla="*/ 232 w 232"/>
                <a:gd name="T15" fmla="*/ 189 h 283"/>
                <a:gd name="T16" fmla="*/ 139 w 232"/>
                <a:gd name="T17" fmla="*/ 283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83">
                  <a:moveTo>
                    <a:pt x="139" y="283"/>
                  </a:moveTo>
                  <a:lnTo>
                    <a:pt x="0" y="283"/>
                  </a:lnTo>
                  <a:lnTo>
                    <a:pt x="0" y="266"/>
                  </a:lnTo>
                  <a:lnTo>
                    <a:pt x="139" y="266"/>
                  </a:lnTo>
                  <a:cubicBezTo>
                    <a:pt x="181" y="266"/>
                    <a:pt x="215" y="232"/>
                    <a:pt x="215" y="189"/>
                  </a:cubicBezTo>
                  <a:lnTo>
                    <a:pt x="215" y="0"/>
                  </a:lnTo>
                  <a:lnTo>
                    <a:pt x="232" y="0"/>
                  </a:lnTo>
                  <a:lnTo>
                    <a:pt x="232" y="189"/>
                  </a:lnTo>
                  <a:cubicBezTo>
                    <a:pt x="232" y="241"/>
                    <a:pt x="190" y="283"/>
                    <a:pt x="139" y="283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490">
              <a:extLst>
                <a:ext uri="{FF2B5EF4-FFF2-40B4-BE49-F238E27FC236}">
                  <a16:creationId xmlns:a16="http://schemas.microsoft.com/office/drawing/2014/main" id="{C6BAEFEE-1589-13C0-F1A4-6A60C167C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285" y="1529480"/>
              <a:ext cx="63882" cy="38979"/>
            </a:xfrm>
            <a:custGeom>
              <a:avLst/>
              <a:gdLst>
                <a:gd name="T0" fmla="*/ 41 w 278"/>
                <a:gd name="T1" fmla="*/ 170 h 170"/>
                <a:gd name="T2" fmla="*/ 0 w 278"/>
                <a:gd name="T3" fmla="*/ 170 h 170"/>
                <a:gd name="T4" fmla="*/ 0 w 278"/>
                <a:gd name="T5" fmla="*/ 153 h 170"/>
                <a:gd name="T6" fmla="*/ 41 w 278"/>
                <a:gd name="T7" fmla="*/ 153 h 170"/>
                <a:gd name="T8" fmla="*/ 105 w 278"/>
                <a:gd name="T9" fmla="*/ 131 h 170"/>
                <a:gd name="T10" fmla="*/ 267 w 278"/>
                <a:gd name="T11" fmla="*/ 0 h 170"/>
                <a:gd name="T12" fmla="*/ 278 w 278"/>
                <a:gd name="T13" fmla="*/ 13 h 170"/>
                <a:gd name="T14" fmla="*/ 115 w 278"/>
                <a:gd name="T15" fmla="*/ 144 h 170"/>
                <a:gd name="T16" fmla="*/ 41 w 278"/>
                <a:gd name="T17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8" h="170">
                  <a:moveTo>
                    <a:pt x="41" y="170"/>
                  </a:moveTo>
                  <a:lnTo>
                    <a:pt x="0" y="170"/>
                  </a:lnTo>
                  <a:lnTo>
                    <a:pt x="0" y="153"/>
                  </a:lnTo>
                  <a:lnTo>
                    <a:pt x="41" y="153"/>
                  </a:lnTo>
                  <a:cubicBezTo>
                    <a:pt x="64" y="153"/>
                    <a:pt x="87" y="145"/>
                    <a:pt x="105" y="131"/>
                  </a:cubicBezTo>
                  <a:lnTo>
                    <a:pt x="267" y="0"/>
                  </a:lnTo>
                  <a:lnTo>
                    <a:pt x="278" y="13"/>
                  </a:lnTo>
                  <a:lnTo>
                    <a:pt x="115" y="144"/>
                  </a:lnTo>
                  <a:cubicBezTo>
                    <a:pt x="94" y="160"/>
                    <a:pt x="68" y="170"/>
                    <a:pt x="41" y="170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Rectangle 491">
              <a:extLst>
                <a:ext uri="{FF2B5EF4-FFF2-40B4-BE49-F238E27FC236}">
                  <a16:creationId xmlns:a16="http://schemas.microsoft.com/office/drawing/2014/main" id="{9009FEAD-4191-400F-58AE-FDC8E314E1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199" y="1564670"/>
              <a:ext cx="56845" cy="379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 492">
              <a:extLst>
                <a:ext uri="{FF2B5EF4-FFF2-40B4-BE49-F238E27FC236}">
                  <a16:creationId xmlns:a16="http://schemas.microsoft.com/office/drawing/2014/main" id="{F28F6694-BD33-C505-14D2-F9C60B127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2041" y="1564670"/>
              <a:ext cx="7579" cy="379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493">
              <a:extLst>
                <a:ext uri="{FF2B5EF4-FFF2-40B4-BE49-F238E27FC236}">
                  <a16:creationId xmlns:a16="http://schemas.microsoft.com/office/drawing/2014/main" id="{47B92D8E-4D32-7325-5B8D-13B11430FA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3820" y="1460184"/>
              <a:ext cx="25986" cy="26528"/>
            </a:xfrm>
            <a:custGeom>
              <a:avLst/>
              <a:gdLst>
                <a:gd name="T0" fmla="*/ 57 w 113"/>
                <a:gd name="T1" fmla="*/ 17 h 114"/>
                <a:gd name="T2" fmla="*/ 16 w 113"/>
                <a:gd name="T3" fmla="*/ 57 h 114"/>
                <a:gd name="T4" fmla="*/ 57 w 113"/>
                <a:gd name="T5" fmla="*/ 97 h 114"/>
                <a:gd name="T6" fmla="*/ 97 w 113"/>
                <a:gd name="T7" fmla="*/ 57 h 114"/>
                <a:gd name="T8" fmla="*/ 57 w 113"/>
                <a:gd name="T9" fmla="*/ 17 h 114"/>
                <a:gd name="T10" fmla="*/ 57 w 113"/>
                <a:gd name="T11" fmla="*/ 114 h 114"/>
                <a:gd name="T12" fmla="*/ 0 w 113"/>
                <a:gd name="T13" fmla="*/ 57 h 114"/>
                <a:gd name="T14" fmla="*/ 57 w 113"/>
                <a:gd name="T15" fmla="*/ 0 h 114"/>
                <a:gd name="T16" fmla="*/ 113 w 113"/>
                <a:gd name="T17" fmla="*/ 57 h 114"/>
                <a:gd name="T18" fmla="*/ 57 w 113"/>
                <a:gd name="T1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14">
                  <a:moveTo>
                    <a:pt x="57" y="17"/>
                  </a:moveTo>
                  <a:cubicBezTo>
                    <a:pt x="34" y="17"/>
                    <a:pt x="16" y="35"/>
                    <a:pt x="16" y="57"/>
                  </a:cubicBezTo>
                  <a:cubicBezTo>
                    <a:pt x="16" y="79"/>
                    <a:pt x="34" y="97"/>
                    <a:pt x="57" y="97"/>
                  </a:cubicBezTo>
                  <a:cubicBezTo>
                    <a:pt x="79" y="97"/>
                    <a:pt x="97" y="79"/>
                    <a:pt x="97" y="57"/>
                  </a:cubicBezTo>
                  <a:cubicBezTo>
                    <a:pt x="97" y="35"/>
                    <a:pt x="79" y="17"/>
                    <a:pt x="57" y="17"/>
                  </a:cubicBezTo>
                  <a:close/>
                  <a:moveTo>
                    <a:pt x="57" y="114"/>
                  </a:moveTo>
                  <a:cubicBezTo>
                    <a:pt x="25" y="114"/>
                    <a:pt x="0" y="89"/>
                    <a:pt x="0" y="57"/>
                  </a:cubicBezTo>
                  <a:cubicBezTo>
                    <a:pt x="0" y="26"/>
                    <a:pt x="25" y="0"/>
                    <a:pt x="57" y="0"/>
                  </a:cubicBezTo>
                  <a:cubicBezTo>
                    <a:pt x="88" y="0"/>
                    <a:pt x="113" y="26"/>
                    <a:pt x="113" y="57"/>
                  </a:cubicBezTo>
                  <a:cubicBezTo>
                    <a:pt x="113" y="89"/>
                    <a:pt x="88" y="114"/>
                    <a:pt x="57" y="114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494">
              <a:extLst>
                <a:ext uri="{FF2B5EF4-FFF2-40B4-BE49-F238E27FC236}">
                  <a16:creationId xmlns:a16="http://schemas.microsoft.com/office/drawing/2014/main" id="{F6391F7B-9C5B-1089-E0BA-8899B2F162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8212" y="1511615"/>
              <a:ext cx="26528" cy="25986"/>
            </a:xfrm>
            <a:custGeom>
              <a:avLst/>
              <a:gdLst>
                <a:gd name="T0" fmla="*/ 57 w 114"/>
                <a:gd name="T1" fmla="*/ 16 h 113"/>
                <a:gd name="T2" fmla="*/ 17 w 114"/>
                <a:gd name="T3" fmla="*/ 57 h 113"/>
                <a:gd name="T4" fmla="*/ 57 w 114"/>
                <a:gd name="T5" fmla="*/ 97 h 113"/>
                <a:gd name="T6" fmla="*/ 97 w 114"/>
                <a:gd name="T7" fmla="*/ 57 h 113"/>
                <a:gd name="T8" fmla="*/ 57 w 114"/>
                <a:gd name="T9" fmla="*/ 16 h 113"/>
                <a:gd name="T10" fmla="*/ 57 w 114"/>
                <a:gd name="T11" fmla="*/ 113 h 113"/>
                <a:gd name="T12" fmla="*/ 0 w 114"/>
                <a:gd name="T13" fmla="*/ 57 h 113"/>
                <a:gd name="T14" fmla="*/ 57 w 114"/>
                <a:gd name="T15" fmla="*/ 0 h 113"/>
                <a:gd name="T16" fmla="*/ 114 w 114"/>
                <a:gd name="T17" fmla="*/ 57 h 113"/>
                <a:gd name="T18" fmla="*/ 57 w 114"/>
                <a:gd name="T1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3">
                  <a:moveTo>
                    <a:pt x="57" y="16"/>
                  </a:moveTo>
                  <a:cubicBezTo>
                    <a:pt x="35" y="16"/>
                    <a:pt x="17" y="34"/>
                    <a:pt x="17" y="57"/>
                  </a:cubicBezTo>
                  <a:cubicBezTo>
                    <a:pt x="17" y="79"/>
                    <a:pt x="35" y="97"/>
                    <a:pt x="57" y="97"/>
                  </a:cubicBezTo>
                  <a:cubicBezTo>
                    <a:pt x="79" y="97"/>
                    <a:pt x="97" y="79"/>
                    <a:pt x="97" y="57"/>
                  </a:cubicBezTo>
                  <a:cubicBezTo>
                    <a:pt x="97" y="34"/>
                    <a:pt x="79" y="16"/>
                    <a:pt x="57" y="16"/>
                  </a:cubicBezTo>
                  <a:close/>
                  <a:moveTo>
                    <a:pt x="57" y="113"/>
                  </a:moveTo>
                  <a:cubicBezTo>
                    <a:pt x="26" y="113"/>
                    <a:pt x="0" y="88"/>
                    <a:pt x="0" y="57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88" y="0"/>
                    <a:pt x="114" y="25"/>
                    <a:pt x="114" y="57"/>
                  </a:cubicBezTo>
                  <a:cubicBezTo>
                    <a:pt x="114" y="88"/>
                    <a:pt x="88" y="113"/>
                    <a:pt x="57" y="113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495">
              <a:extLst>
                <a:ext uri="{FF2B5EF4-FFF2-40B4-BE49-F238E27FC236}">
                  <a16:creationId xmlns:a16="http://schemas.microsoft.com/office/drawing/2014/main" id="{27B1F3B9-85A1-52EF-4C31-201C1D454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5861" y="1602566"/>
              <a:ext cx="128306" cy="38979"/>
            </a:xfrm>
            <a:custGeom>
              <a:avLst/>
              <a:gdLst>
                <a:gd name="T0" fmla="*/ 546 w 557"/>
                <a:gd name="T1" fmla="*/ 169 h 169"/>
                <a:gd name="T2" fmla="*/ 384 w 557"/>
                <a:gd name="T3" fmla="*/ 39 h 169"/>
                <a:gd name="T4" fmla="*/ 320 w 557"/>
                <a:gd name="T5" fmla="*/ 16 h 169"/>
                <a:gd name="T6" fmla="*/ 0 w 557"/>
                <a:gd name="T7" fmla="*/ 16 h 169"/>
                <a:gd name="T8" fmla="*/ 0 w 557"/>
                <a:gd name="T9" fmla="*/ 0 h 169"/>
                <a:gd name="T10" fmla="*/ 320 w 557"/>
                <a:gd name="T11" fmla="*/ 0 h 169"/>
                <a:gd name="T12" fmla="*/ 394 w 557"/>
                <a:gd name="T13" fmla="*/ 26 h 169"/>
                <a:gd name="T14" fmla="*/ 557 w 557"/>
                <a:gd name="T15" fmla="*/ 156 h 169"/>
                <a:gd name="T16" fmla="*/ 546 w 557"/>
                <a:gd name="T17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7" h="169">
                  <a:moveTo>
                    <a:pt x="546" y="169"/>
                  </a:moveTo>
                  <a:lnTo>
                    <a:pt x="384" y="39"/>
                  </a:lnTo>
                  <a:cubicBezTo>
                    <a:pt x="366" y="24"/>
                    <a:pt x="343" y="16"/>
                    <a:pt x="320" y="16"/>
                  </a:cubicBezTo>
                  <a:lnTo>
                    <a:pt x="0" y="16"/>
                  </a:lnTo>
                  <a:lnTo>
                    <a:pt x="0" y="0"/>
                  </a:lnTo>
                  <a:lnTo>
                    <a:pt x="320" y="0"/>
                  </a:lnTo>
                  <a:cubicBezTo>
                    <a:pt x="347" y="0"/>
                    <a:pt x="373" y="9"/>
                    <a:pt x="394" y="26"/>
                  </a:cubicBezTo>
                  <a:lnTo>
                    <a:pt x="557" y="156"/>
                  </a:lnTo>
                  <a:lnTo>
                    <a:pt x="546" y="169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ctangle 496">
              <a:extLst>
                <a:ext uri="{FF2B5EF4-FFF2-40B4-BE49-F238E27FC236}">
                  <a16:creationId xmlns:a16="http://schemas.microsoft.com/office/drawing/2014/main" id="{A5F8D41B-33F5-B840-EBA6-603C5366CB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703" y="1602566"/>
              <a:ext cx="7579" cy="3790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497">
              <a:extLst>
                <a:ext uri="{FF2B5EF4-FFF2-40B4-BE49-F238E27FC236}">
                  <a16:creationId xmlns:a16="http://schemas.microsoft.com/office/drawing/2014/main" id="{AEB2E07C-830E-1CB0-5143-FBC8E3FF3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8212" y="1633425"/>
              <a:ext cx="26528" cy="25986"/>
            </a:xfrm>
            <a:custGeom>
              <a:avLst/>
              <a:gdLst>
                <a:gd name="T0" fmla="*/ 57 w 114"/>
                <a:gd name="T1" fmla="*/ 17 h 114"/>
                <a:gd name="T2" fmla="*/ 17 w 114"/>
                <a:gd name="T3" fmla="*/ 57 h 114"/>
                <a:gd name="T4" fmla="*/ 57 w 114"/>
                <a:gd name="T5" fmla="*/ 97 h 114"/>
                <a:gd name="T6" fmla="*/ 97 w 114"/>
                <a:gd name="T7" fmla="*/ 57 h 114"/>
                <a:gd name="T8" fmla="*/ 57 w 114"/>
                <a:gd name="T9" fmla="*/ 17 h 114"/>
                <a:gd name="T10" fmla="*/ 57 w 114"/>
                <a:gd name="T11" fmla="*/ 114 h 114"/>
                <a:gd name="T12" fmla="*/ 0 w 114"/>
                <a:gd name="T13" fmla="*/ 57 h 114"/>
                <a:gd name="T14" fmla="*/ 57 w 114"/>
                <a:gd name="T15" fmla="*/ 0 h 114"/>
                <a:gd name="T16" fmla="*/ 114 w 114"/>
                <a:gd name="T17" fmla="*/ 57 h 114"/>
                <a:gd name="T18" fmla="*/ 57 w 114"/>
                <a:gd name="T1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4" h="114">
                  <a:moveTo>
                    <a:pt x="57" y="17"/>
                  </a:moveTo>
                  <a:cubicBezTo>
                    <a:pt x="35" y="17"/>
                    <a:pt x="17" y="35"/>
                    <a:pt x="17" y="57"/>
                  </a:cubicBezTo>
                  <a:cubicBezTo>
                    <a:pt x="17" y="79"/>
                    <a:pt x="35" y="97"/>
                    <a:pt x="57" y="97"/>
                  </a:cubicBezTo>
                  <a:cubicBezTo>
                    <a:pt x="79" y="97"/>
                    <a:pt x="97" y="79"/>
                    <a:pt x="97" y="57"/>
                  </a:cubicBezTo>
                  <a:cubicBezTo>
                    <a:pt x="97" y="35"/>
                    <a:pt x="79" y="17"/>
                    <a:pt x="57" y="17"/>
                  </a:cubicBezTo>
                  <a:close/>
                  <a:moveTo>
                    <a:pt x="57" y="114"/>
                  </a:moveTo>
                  <a:cubicBezTo>
                    <a:pt x="26" y="114"/>
                    <a:pt x="0" y="88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88" y="0"/>
                    <a:pt x="114" y="26"/>
                    <a:pt x="114" y="57"/>
                  </a:cubicBezTo>
                  <a:cubicBezTo>
                    <a:pt x="114" y="88"/>
                    <a:pt x="88" y="114"/>
                    <a:pt x="57" y="114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498">
              <a:extLst>
                <a:ext uri="{FF2B5EF4-FFF2-40B4-BE49-F238E27FC236}">
                  <a16:creationId xmlns:a16="http://schemas.microsoft.com/office/drawing/2014/main" id="{9AAD07BE-D996-7700-CD78-FB80761C0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3093" y="1531646"/>
              <a:ext cx="56303" cy="112606"/>
            </a:xfrm>
            <a:custGeom>
              <a:avLst/>
              <a:gdLst>
                <a:gd name="T0" fmla="*/ 245 w 245"/>
                <a:gd name="T1" fmla="*/ 489 h 489"/>
                <a:gd name="T2" fmla="*/ 0 w 245"/>
                <a:gd name="T3" fmla="*/ 245 h 489"/>
                <a:gd name="T4" fmla="*/ 245 w 245"/>
                <a:gd name="T5" fmla="*/ 0 h 489"/>
                <a:gd name="T6" fmla="*/ 245 w 245"/>
                <a:gd name="T7" fmla="*/ 17 h 489"/>
                <a:gd name="T8" fmla="*/ 17 w 245"/>
                <a:gd name="T9" fmla="*/ 245 h 489"/>
                <a:gd name="T10" fmla="*/ 245 w 245"/>
                <a:gd name="T11" fmla="*/ 472 h 489"/>
                <a:gd name="T12" fmla="*/ 245 w 245"/>
                <a:gd name="T13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5" h="489">
                  <a:moveTo>
                    <a:pt x="245" y="489"/>
                  </a:moveTo>
                  <a:cubicBezTo>
                    <a:pt x="110" y="489"/>
                    <a:pt x="0" y="379"/>
                    <a:pt x="0" y="245"/>
                  </a:cubicBezTo>
                  <a:cubicBezTo>
                    <a:pt x="0" y="110"/>
                    <a:pt x="110" y="0"/>
                    <a:pt x="245" y="0"/>
                  </a:cubicBezTo>
                  <a:lnTo>
                    <a:pt x="245" y="17"/>
                  </a:lnTo>
                  <a:cubicBezTo>
                    <a:pt x="119" y="17"/>
                    <a:pt x="17" y="119"/>
                    <a:pt x="17" y="245"/>
                  </a:cubicBezTo>
                  <a:cubicBezTo>
                    <a:pt x="17" y="370"/>
                    <a:pt x="119" y="472"/>
                    <a:pt x="245" y="472"/>
                  </a:cubicBezTo>
                  <a:lnTo>
                    <a:pt x="245" y="489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499">
              <a:extLst>
                <a:ext uri="{FF2B5EF4-FFF2-40B4-BE49-F238E27FC236}">
                  <a16:creationId xmlns:a16="http://schemas.microsoft.com/office/drawing/2014/main" id="{1C42F346-100F-AE89-3B39-C6289B723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7586" y="1466139"/>
              <a:ext cx="121810" cy="243620"/>
            </a:xfrm>
            <a:custGeom>
              <a:avLst/>
              <a:gdLst>
                <a:gd name="T0" fmla="*/ 470 w 530"/>
                <a:gd name="T1" fmla="*/ 1059 h 1059"/>
                <a:gd name="T2" fmla="*/ 416 w 530"/>
                <a:gd name="T3" fmla="*/ 971 h 1059"/>
                <a:gd name="T4" fmla="*/ 346 w 530"/>
                <a:gd name="T5" fmla="*/ 914 h 1059"/>
                <a:gd name="T6" fmla="*/ 273 w 530"/>
                <a:gd name="T7" fmla="*/ 946 h 1059"/>
                <a:gd name="T8" fmla="*/ 113 w 530"/>
                <a:gd name="T9" fmla="*/ 862 h 1059"/>
                <a:gd name="T10" fmla="*/ 137 w 530"/>
                <a:gd name="T11" fmla="*/ 761 h 1059"/>
                <a:gd name="T12" fmla="*/ 128 w 530"/>
                <a:gd name="T13" fmla="*/ 671 h 1059"/>
                <a:gd name="T14" fmla="*/ 54 w 530"/>
                <a:gd name="T15" fmla="*/ 643 h 1059"/>
                <a:gd name="T16" fmla="*/ 0 w 530"/>
                <a:gd name="T17" fmla="*/ 470 h 1059"/>
                <a:gd name="T18" fmla="*/ 87 w 530"/>
                <a:gd name="T19" fmla="*/ 416 h 1059"/>
                <a:gd name="T20" fmla="*/ 145 w 530"/>
                <a:gd name="T21" fmla="*/ 346 h 1059"/>
                <a:gd name="T22" fmla="*/ 113 w 530"/>
                <a:gd name="T23" fmla="*/ 273 h 1059"/>
                <a:gd name="T24" fmla="*/ 113 w 530"/>
                <a:gd name="T25" fmla="*/ 197 h 1059"/>
                <a:gd name="T26" fmla="*/ 236 w 530"/>
                <a:gd name="T27" fmla="*/ 98 h 1059"/>
                <a:gd name="T28" fmla="*/ 298 w 530"/>
                <a:gd name="T29" fmla="*/ 137 h 1059"/>
                <a:gd name="T30" fmla="*/ 388 w 530"/>
                <a:gd name="T31" fmla="*/ 128 h 1059"/>
                <a:gd name="T32" fmla="*/ 416 w 530"/>
                <a:gd name="T33" fmla="*/ 54 h 1059"/>
                <a:gd name="T34" fmla="*/ 530 w 530"/>
                <a:gd name="T35" fmla="*/ 0 h 1059"/>
                <a:gd name="T36" fmla="*/ 470 w 530"/>
                <a:gd name="T37" fmla="*/ 17 h 1059"/>
                <a:gd name="T38" fmla="*/ 433 w 530"/>
                <a:gd name="T39" fmla="*/ 87 h 1059"/>
                <a:gd name="T40" fmla="*/ 351 w 530"/>
                <a:gd name="T41" fmla="*/ 161 h 1059"/>
                <a:gd name="T42" fmla="*/ 265 w 530"/>
                <a:gd name="T43" fmla="*/ 128 h 1059"/>
                <a:gd name="T44" fmla="*/ 209 w 530"/>
                <a:gd name="T45" fmla="*/ 125 h 1059"/>
                <a:gd name="T46" fmla="*/ 114 w 530"/>
                <a:gd name="T47" fmla="*/ 235 h 1059"/>
                <a:gd name="T48" fmla="*/ 148 w 530"/>
                <a:gd name="T49" fmla="*/ 285 h 1059"/>
                <a:gd name="T50" fmla="*/ 143 w 530"/>
                <a:gd name="T51" fmla="*/ 393 h 1059"/>
                <a:gd name="T52" fmla="*/ 54 w 530"/>
                <a:gd name="T53" fmla="*/ 433 h 1059"/>
                <a:gd name="T54" fmla="*/ 17 w 530"/>
                <a:gd name="T55" fmla="*/ 589 h 1059"/>
                <a:gd name="T56" fmla="*/ 87 w 530"/>
                <a:gd name="T57" fmla="*/ 626 h 1059"/>
                <a:gd name="T58" fmla="*/ 161 w 530"/>
                <a:gd name="T59" fmla="*/ 708 h 1059"/>
                <a:gd name="T60" fmla="*/ 128 w 530"/>
                <a:gd name="T61" fmla="*/ 794 h 1059"/>
                <a:gd name="T62" fmla="*/ 209 w 530"/>
                <a:gd name="T63" fmla="*/ 934 h 1059"/>
                <a:gd name="T64" fmla="*/ 285 w 530"/>
                <a:gd name="T65" fmla="*/ 911 h 1059"/>
                <a:gd name="T66" fmla="*/ 395 w 530"/>
                <a:gd name="T67" fmla="*/ 916 h 1059"/>
                <a:gd name="T68" fmla="*/ 433 w 530"/>
                <a:gd name="T69" fmla="*/ 1001 h 1059"/>
                <a:gd name="T70" fmla="*/ 530 w 530"/>
                <a:gd name="T71" fmla="*/ 1042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30" h="1059">
                  <a:moveTo>
                    <a:pt x="530" y="1059"/>
                  </a:moveTo>
                  <a:lnTo>
                    <a:pt x="470" y="1059"/>
                  </a:lnTo>
                  <a:cubicBezTo>
                    <a:pt x="439" y="1059"/>
                    <a:pt x="416" y="1034"/>
                    <a:pt x="416" y="1001"/>
                  </a:cubicBezTo>
                  <a:lnTo>
                    <a:pt x="416" y="971"/>
                  </a:lnTo>
                  <a:cubicBezTo>
                    <a:pt x="416" y="953"/>
                    <a:pt x="405" y="937"/>
                    <a:pt x="389" y="932"/>
                  </a:cubicBezTo>
                  <a:cubicBezTo>
                    <a:pt x="374" y="927"/>
                    <a:pt x="360" y="921"/>
                    <a:pt x="346" y="914"/>
                  </a:cubicBezTo>
                  <a:cubicBezTo>
                    <a:pt x="329" y="906"/>
                    <a:pt x="310" y="910"/>
                    <a:pt x="297" y="923"/>
                  </a:cubicBezTo>
                  <a:lnTo>
                    <a:pt x="273" y="946"/>
                  </a:lnTo>
                  <a:cubicBezTo>
                    <a:pt x="252" y="967"/>
                    <a:pt x="218" y="967"/>
                    <a:pt x="197" y="946"/>
                  </a:cubicBezTo>
                  <a:lnTo>
                    <a:pt x="113" y="862"/>
                  </a:lnTo>
                  <a:cubicBezTo>
                    <a:pt x="91" y="840"/>
                    <a:pt x="93" y="806"/>
                    <a:pt x="116" y="782"/>
                  </a:cubicBezTo>
                  <a:lnTo>
                    <a:pt x="137" y="761"/>
                  </a:lnTo>
                  <a:cubicBezTo>
                    <a:pt x="150" y="749"/>
                    <a:pt x="153" y="730"/>
                    <a:pt x="146" y="715"/>
                  </a:cubicBezTo>
                  <a:cubicBezTo>
                    <a:pt x="139" y="701"/>
                    <a:pt x="133" y="686"/>
                    <a:pt x="128" y="671"/>
                  </a:cubicBezTo>
                  <a:cubicBezTo>
                    <a:pt x="122" y="654"/>
                    <a:pt x="105" y="643"/>
                    <a:pt x="87" y="643"/>
                  </a:cubicBezTo>
                  <a:lnTo>
                    <a:pt x="54" y="643"/>
                  </a:lnTo>
                  <a:cubicBezTo>
                    <a:pt x="24" y="643"/>
                    <a:pt x="0" y="619"/>
                    <a:pt x="0" y="589"/>
                  </a:cubicBezTo>
                  <a:lnTo>
                    <a:pt x="0" y="470"/>
                  </a:lnTo>
                  <a:cubicBezTo>
                    <a:pt x="0" y="440"/>
                    <a:pt x="24" y="416"/>
                    <a:pt x="54" y="416"/>
                  </a:cubicBezTo>
                  <a:lnTo>
                    <a:pt x="87" y="416"/>
                  </a:lnTo>
                  <a:cubicBezTo>
                    <a:pt x="105" y="416"/>
                    <a:pt x="122" y="405"/>
                    <a:pt x="128" y="388"/>
                  </a:cubicBezTo>
                  <a:cubicBezTo>
                    <a:pt x="133" y="373"/>
                    <a:pt x="139" y="359"/>
                    <a:pt x="145" y="346"/>
                  </a:cubicBezTo>
                  <a:cubicBezTo>
                    <a:pt x="153" y="329"/>
                    <a:pt x="149" y="310"/>
                    <a:pt x="136" y="297"/>
                  </a:cubicBezTo>
                  <a:lnTo>
                    <a:pt x="113" y="273"/>
                  </a:lnTo>
                  <a:cubicBezTo>
                    <a:pt x="103" y="263"/>
                    <a:pt x="97" y="250"/>
                    <a:pt x="97" y="235"/>
                  </a:cubicBezTo>
                  <a:cubicBezTo>
                    <a:pt x="97" y="221"/>
                    <a:pt x="103" y="207"/>
                    <a:pt x="113" y="197"/>
                  </a:cubicBezTo>
                  <a:lnTo>
                    <a:pt x="197" y="113"/>
                  </a:lnTo>
                  <a:cubicBezTo>
                    <a:pt x="207" y="103"/>
                    <a:pt x="221" y="97"/>
                    <a:pt x="236" y="98"/>
                  </a:cubicBezTo>
                  <a:cubicBezTo>
                    <a:pt x="251" y="98"/>
                    <a:pt x="265" y="105"/>
                    <a:pt x="277" y="116"/>
                  </a:cubicBezTo>
                  <a:lnTo>
                    <a:pt x="298" y="137"/>
                  </a:lnTo>
                  <a:cubicBezTo>
                    <a:pt x="310" y="150"/>
                    <a:pt x="329" y="153"/>
                    <a:pt x="344" y="146"/>
                  </a:cubicBezTo>
                  <a:cubicBezTo>
                    <a:pt x="358" y="139"/>
                    <a:pt x="373" y="133"/>
                    <a:pt x="388" y="128"/>
                  </a:cubicBezTo>
                  <a:cubicBezTo>
                    <a:pt x="405" y="122"/>
                    <a:pt x="416" y="105"/>
                    <a:pt x="416" y="87"/>
                  </a:cubicBezTo>
                  <a:lnTo>
                    <a:pt x="416" y="54"/>
                  </a:lnTo>
                  <a:cubicBezTo>
                    <a:pt x="416" y="24"/>
                    <a:pt x="440" y="0"/>
                    <a:pt x="470" y="0"/>
                  </a:cubicBezTo>
                  <a:lnTo>
                    <a:pt x="530" y="0"/>
                  </a:lnTo>
                  <a:lnTo>
                    <a:pt x="530" y="17"/>
                  </a:lnTo>
                  <a:lnTo>
                    <a:pt x="470" y="17"/>
                  </a:lnTo>
                  <a:cubicBezTo>
                    <a:pt x="450" y="17"/>
                    <a:pt x="433" y="33"/>
                    <a:pt x="433" y="54"/>
                  </a:cubicBezTo>
                  <a:lnTo>
                    <a:pt x="433" y="87"/>
                  </a:lnTo>
                  <a:cubicBezTo>
                    <a:pt x="433" y="112"/>
                    <a:pt x="417" y="135"/>
                    <a:pt x="393" y="143"/>
                  </a:cubicBezTo>
                  <a:cubicBezTo>
                    <a:pt x="379" y="148"/>
                    <a:pt x="365" y="154"/>
                    <a:pt x="351" y="161"/>
                  </a:cubicBezTo>
                  <a:cubicBezTo>
                    <a:pt x="330" y="171"/>
                    <a:pt x="303" y="167"/>
                    <a:pt x="286" y="149"/>
                  </a:cubicBezTo>
                  <a:lnTo>
                    <a:pt x="265" y="128"/>
                  </a:lnTo>
                  <a:cubicBezTo>
                    <a:pt x="256" y="120"/>
                    <a:pt x="246" y="115"/>
                    <a:pt x="235" y="114"/>
                  </a:cubicBezTo>
                  <a:cubicBezTo>
                    <a:pt x="225" y="114"/>
                    <a:pt x="216" y="118"/>
                    <a:pt x="209" y="125"/>
                  </a:cubicBezTo>
                  <a:lnTo>
                    <a:pt x="125" y="209"/>
                  </a:lnTo>
                  <a:cubicBezTo>
                    <a:pt x="118" y="216"/>
                    <a:pt x="114" y="225"/>
                    <a:pt x="114" y="235"/>
                  </a:cubicBezTo>
                  <a:cubicBezTo>
                    <a:pt x="114" y="245"/>
                    <a:pt x="118" y="255"/>
                    <a:pt x="125" y="262"/>
                  </a:cubicBezTo>
                  <a:lnTo>
                    <a:pt x="148" y="285"/>
                  </a:lnTo>
                  <a:cubicBezTo>
                    <a:pt x="166" y="303"/>
                    <a:pt x="171" y="330"/>
                    <a:pt x="160" y="353"/>
                  </a:cubicBezTo>
                  <a:cubicBezTo>
                    <a:pt x="154" y="366"/>
                    <a:pt x="148" y="380"/>
                    <a:pt x="143" y="393"/>
                  </a:cubicBezTo>
                  <a:cubicBezTo>
                    <a:pt x="135" y="417"/>
                    <a:pt x="112" y="433"/>
                    <a:pt x="87" y="433"/>
                  </a:cubicBezTo>
                  <a:lnTo>
                    <a:pt x="54" y="433"/>
                  </a:lnTo>
                  <a:cubicBezTo>
                    <a:pt x="33" y="433"/>
                    <a:pt x="17" y="450"/>
                    <a:pt x="17" y="470"/>
                  </a:cubicBezTo>
                  <a:lnTo>
                    <a:pt x="17" y="589"/>
                  </a:lnTo>
                  <a:cubicBezTo>
                    <a:pt x="17" y="609"/>
                    <a:pt x="33" y="626"/>
                    <a:pt x="54" y="626"/>
                  </a:cubicBezTo>
                  <a:lnTo>
                    <a:pt x="87" y="626"/>
                  </a:lnTo>
                  <a:cubicBezTo>
                    <a:pt x="112" y="626"/>
                    <a:pt x="135" y="642"/>
                    <a:pt x="143" y="666"/>
                  </a:cubicBezTo>
                  <a:cubicBezTo>
                    <a:pt x="148" y="680"/>
                    <a:pt x="154" y="694"/>
                    <a:pt x="161" y="708"/>
                  </a:cubicBezTo>
                  <a:cubicBezTo>
                    <a:pt x="171" y="729"/>
                    <a:pt x="167" y="756"/>
                    <a:pt x="149" y="773"/>
                  </a:cubicBezTo>
                  <a:lnTo>
                    <a:pt x="128" y="794"/>
                  </a:lnTo>
                  <a:cubicBezTo>
                    <a:pt x="111" y="811"/>
                    <a:pt x="110" y="835"/>
                    <a:pt x="125" y="850"/>
                  </a:cubicBezTo>
                  <a:lnTo>
                    <a:pt x="209" y="934"/>
                  </a:lnTo>
                  <a:cubicBezTo>
                    <a:pt x="223" y="949"/>
                    <a:pt x="247" y="949"/>
                    <a:pt x="262" y="934"/>
                  </a:cubicBezTo>
                  <a:lnTo>
                    <a:pt x="285" y="911"/>
                  </a:lnTo>
                  <a:cubicBezTo>
                    <a:pt x="303" y="893"/>
                    <a:pt x="330" y="888"/>
                    <a:pt x="353" y="899"/>
                  </a:cubicBezTo>
                  <a:cubicBezTo>
                    <a:pt x="366" y="905"/>
                    <a:pt x="381" y="911"/>
                    <a:pt x="395" y="916"/>
                  </a:cubicBezTo>
                  <a:cubicBezTo>
                    <a:pt x="418" y="924"/>
                    <a:pt x="433" y="946"/>
                    <a:pt x="433" y="971"/>
                  </a:cubicBezTo>
                  <a:lnTo>
                    <a:pt x="433" y="1001"/>
                  </a:lnTo>
                  <a:cubicBezTo>
                    <a:pt x="433" y="1025"/>
                    <a:pt x="449" y="1042"/>
                    <a:pt x="470" y="1042"/>
                  </a:cubicBezTo>
                  <a:lnTo>
                    <a:pt x="530" y="1042"/>
                  </a:lnTo>
                  <a:lnTo>
                    <a:pt x="530" y="1059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0" name="Group 69" descr="{&quot;Key&quot;:&quot;POWER_USER_SHAPE_ICON&quot;,&quot;Value&quot;:&quot;POWER_USER_SHAPE_ICON_STYLE_1&quot;}">
            <a:extLst>
              <a:ext uri="{FF2B5EF4-FFF2-40B4-BE49-F238E27FC236}">
                <a16:creationId xmlns:a16="http://schemas.microsoft.com/office/drawing/2014/main" id="{0F496192-0A8E-257A-9A24-8361A5DFA883}"/>
              </a:ext>
            </a:extLst>
          </p:cNvPr>
          <p:cNvGrpSpPr>
            <a:grpSpLocks noChangeAspect="1"/>
          </p:cNvGrpSpPr>
          <p:nvPr/>
        </p:nvGrpSpPr>
        <p:grpSpPr>
          <a:xfrm>
            <a:off x="4262324" y="2251019"/>
            <a:ext cx="272912" cy="269357"/>
            <a:chOff x="4396224" y="1460020"/>
            <a:chExt cx="259861" cy="259861"/>
          </a:xfrm>
        </p:grpSpPr>
        <p:sp>
          <p:nvSpPr>
            <p:cNvPr id="71" name="Freeform 606">
              <a:extLst>
                <a:ext uri="{FF2B5EF4-FFF2-40B4-BE49-F238E27FC236}">
                  <a16:creationId xmlns:a16="http://schemas.microsoft.com/office/drawing/2014/main" id="{CEBF4225-C60A-CC1E-13AA-0E5974378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8290" y="1461570"/>
              <a:ext cx="255728" cy="256761"/>
            </a:xfrm>
            <a:custGeom>
              <a:avLst/>
              <a:gdLst>
                <a:gd name="T0" fmla="*/ 1131 w 1166"/>
                <a:gd name="T1" fmla="*/ 699 h 1167"/>
                <a:gd name="T2" fmla="*/ 1166 w 1166"/>
                <a:gd name="T3" fmla="*/ 650 h 1167"/>
                <a:gd name="T4" fmla="*/ 1166 w 1166"/>
                <a:gd name="T5" fmla="*/ 517 h 1167"/>
                <a:gd name="T6" fmla="*/ 1115 w 1166"/>
                <a:gd name="T7" fmla="*/ 466 h 1167"/>
                <a:gd name="T8" fmla="*/ 1079 w 1166"/>
                <a:gd name="T9" fmla="*/ 466 h 1167"/>
                <a:gd name="T10" fmla="*/ 1024 w 1166"/>
                <a:gd name="T11" fmla="*/ 428 h 1167"/>
                <a:gd name="T12" fmla="*/ 1004 w 1166"/>
                <a:gd name="T13" fmla="*/ 380 h 1167"/>
                <a:gd name="T14" fmla="*/ 1015 w 1166"/>
                <a:gd name="T15" fmla="*/ 318 h 1167"/>
                <a:gd name="T16" fmla="*/ 1039 w 1166"/>
                <a:gd name="T17" fmla="*/ 294 h 1167"/>
                <a:gd name="T18" fmla="*/ 1042 w 1166"/>
                <a:gd name="T19" fmla="*/ 218 h 1167"/>
                <a:gd name="T20" fmla="*/ 948 w 1166"/>
                <a:gd name="T21" fmla="*/ 124 h 1167"/>
                <a:gd name="T22" fmla="*/ 876 w 1166"/>
                <a:gd name="T23" fmla="*/ 124 h 1167"/>
                <a:gd name="T24" fmla="*/ 850 w 1166"/>
                <a:gd name="T25" fmla="*/ 150 h 1167"/>
                <a:gd name="T26" fmla="*/ 785 w 1166"/>
                <a:gd name="T27" fmla="*/ 162 h 1167"/>
                <a:gd name="T28" fmla="*/ 737 w 1166"/>
                <a:gd name="T29" fmla="*/ 142 h 1167"/>
                <a:gd name="T30" fmla="*/ 700 w 1166"/>
                <a:gd name="T31" fmla="*/ 90 h 1167"/>
                <a:gd name="T32" fmla="*/ 700 w 1166"/>
                <a:gd name="T33" fmla="*/ 56 h 1167"/>
                <a:gd name="T34" fmla="*/ 649 w 1166"/>
                <a:gd name="T35" fmla="*/ 0 h 1167"/>
                <a:gd name="T36" fmla="*/ 517 w 1166"/>
                <a:gd name="T37" fmla="*/ 0 h 1167"/>
                <a:gd name="T38" fmla="*/ 465 w 1166"/>
                <a:gd name="T39" fmla="*/ 51 h 1167"/>
                <a:gd name="T40" fmla="*/ 465 w 1166"/>
                <a:gd name="T41" fmla="*/ 88 h 1167"/>
                <a:gd name="T42" fmla="*/ 427 w 1166"/>
                <a:gd name="T43" fmla="*/ 143 h 1167"/>
                <a:gd name="T44" fmla="*/ 380 w 1166"/>
                <a:gd name="T45" fmla="*/ 163 h 1167"/>
                <a:gd name="T46" fmla="*/ 317 w 1166"/>
                <a:gd name="T47" fmla="*/ 151 h 1167"/>
                <a:gd name="T48" fmla="*/ 293 w 1166"/>
                <a:gd name="T49" fmla="*/ 128 h 1167"/>
                <a:gd name="T50" fmla="*/ 217 w 1166"/>
                <a:gd name="T51" fmla="*/ 124 h 1167"/>
                <a:gd name="T52" fmla="*/ 124 w 1166"/>
                <a:gd name="T53" fmla="*/ 218 h 1167"/>
                <a:gd name="T54" fmla="*/ 124 w 1166"/>
                <a:gd name="T55" fmla="*/ 290 h 1167"/>
                <a:gd name="T56" fmla="*/ 149 w 1166"/>
                <a:gd name="T57" fmla="*/ 316 h 1167"/>
                <a:gd name="T58" fmla="*/ 161 w 1166"/>
                <a:gd name="T59" fmla="*/ 382 h 1167"/>
                <a:gd name="T60" fmla="*/ 142 w 1166"/>
                <a:gd name="T61" fmla="*/ 428 h 1167"/>
                <a:gd name="T62" fmla="*/ 87 w 1166"/>
                <a:gd name="T63" fmla="*/ 466 h 1167"/>
                <a:gd name="T64" fmla="*/ 51 w 1166"/>
                <a:gd name="T65" fmla="*/ 466 h 1167"/>
                <a:gd name="T66" fmla="*/ 0 w 1166"/>
                <a:gd name="T67" fmla="*/ 517 h 1167"/>
                <a:gd name="T68" fmla="*/ 0 w 1166"/>
                <a:gd name="T69" fmla="*/ 650 h 1167"/>
                <a:gd name="T70" fmla="*/ 51 w 1166"/>
                <a:gd name="T71" fmla="*/ 701 h 1167"/>
                <a:gd name="T72" fmla="*/ 87 w 1166"/>
                <a:gd name="T73" fmla="*/ 701 h 1167"/>
                <a:gd name="T74" fmla="*/ 142 w 1166"/>
                <a:gd name="T75" fmla="*/ 739 h 1167"/>
                <a:gd name="T76" fmla="*/ 162 w 1166"/>
                <a:gd name="T77" fmla="*/ 787 h 1167"/>
                <a:gd name="T78" fmla="*/ 151 w 1166"/>
                <a:gd name="T79" fmla="*/ 849 h 1167"/>
                <a:gd name="T80" fmla="*/ 127 w 1166"/>
                <a:gd name="T81" fmla="*/ 873 h 1167"/>
                <a:gd name="T82" fmla="*/ 124 w 1166"/>
                <a:gd name="T83" fmla="*/ 949 h 1167"/>
                <a:gd name="T84" fmla="*/ 217 w 1166"/>
                <a:gd name="T85" fmla="*/ 1043 h 1167"/>
                <a:gd name="T86" fmla="*/ 290 w 1166"/>
                <a:gd name="T87" fmla="*/ 1043 h 1167"/>
                <a:gd name="T88" fmla="*/ 316 w 1166"/>
                <a:gd name="T89" fmla="*/ 1017 h 1167"/>
                <a:gd name="T90" fmla="*/ 381 w 1166"/>
                <a:gd name="T91" fmla="*/ 1005 h 1167"/>
                <a:gd name="T92" fmla="*/ 429 w 1166"/>
                <a:gd name="T93" fmla="*/ 1025 h 1167"/>
                <a:gd name="T94" fmla="*/ 465 w 1166"/>
                <a:gd name="T95" fmla="*/ 1077 h 1167"/>
                <a:gd name="T96" fmla="*/ 465 w 1166"/>
                <a:gd name="T97" fmla="*/ 1111 h 1167"/>
                <a:gd name="T98" fmla="*/ 517 w 1166"/>
                <a:gd name="T99" fmla="*/ 1167 h 1167"/>
                <a:gd name="T100" fmla="*/ 649 w 1166"/>
                <a:gd name="T101" fmla="*/ 1167 h 1167"/>
                <a:gd name="T102" fmla="*/ 699 w 1166"/>
                <a:gd name="T103" fmla="*/ 1127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66" h="1167">
                  <a:moveTo>
                    <a:pt x="1131" y="699"/>
                  </a:moveTo>
                  <a:cubicBezTo>
                    <a:pt x="1151" y="692"/>
                    <a:pt x="1166" y="673"/>
                    <a:pt x="1166" y="650"/>
                  </a:cubicBezTo>
                  <a:lnTo>
                    <a:pt x="1166" y="517"/>
                  </a:lnTo>
                  <a:cubicBezTo>
                    <a:pt x="1166" y="489"/>
                    <a:pt x="1143" y="466"/>
                    <a:pt x="1115" y="466"/>
                  </a:cubicBezTo>
                  <a:lnTo>
                    <a:pt x="1079" y="466"/>
                  </a:lnTo>
                  <a:cubicBezTo>
                    <a:pt x="1054" y="466"/>
                    <a:pt x="1032" y="451"/>
                    <a:pt x="1024" y="428"/>
                  </a:cubicBezTo>
                  <a:cubicBezTo>
                    <a:pt x="1018" y="411"/>
                    <a:pt x="1011" y="396"/>
                    <a:pt x="1004" y="380"/>
                  </a:cubicBezTo>
                  <a:cubicBezTo>
                    <a:pt x="994" y="359"/>
                    <a:pt x="999" y="334"/>
                    <a:pt x="1015" y="318"/>
                  </a:cubicBezTo>
                  <a:lnTo>
                    <a:pt x="1039" y="294"/>
                  </a:lnTo>
                  <a:cubicBezTo>
                    <a:pt x="1062" y="270"/>
                    <a:pt x="1062" y="238"/>
                    <a:pt x="1042" y="218"/>
                  </a:cubicBezTo>
                  <a:lnTo>
                    <a:pt x="948" y="124"/>
                  </a:lnTo>
                  <a:cubicBezTo>
                    <a:pt x="929" y="104"/>
                    <a:pt x="896" y="104"/>
                    <a:pt x="876" y="124"/>
                  </a:cubicBezTo>
                  <a:lnTo>
                    <a:pt x="850" y="150"/>
                  </a:lnTo>
                  <a:cubicBezTo>
                    <a:pt x="833" y="167"/>
                    <a:pt x="807" y="172"/>
                    <a:pt x="785" y="162"/>
                  </a:cubicBezTo>
                  <a:cubicBezTo>
                    <a:pt x="769" y="154"/>
                    <a:pt x="753" y="148"/>
                    <a:pt x="737" y="142"/>
                  </a:cubicBezTo>
                  <a:cubicBezTo>
                    <a:pt x="715" y="134"/>
                    <a:pt x="700" y="113"/>
                    <a:pt x="700" y="90"/>
                  </a:cubicBezTo>
                  <a:lnTo>
                    <a:pt x="700" y="56"/>
                  </a:lnTo>
                  <a:cubicBezTo>
                    <a:pt x="700" y="23"/>
                    <a:pt x="677" y="0"/>
                    <a:pt x="649" y="0"/>
                  </a:cubicBezTo>
                  <a:lnTo>
                    <a:pt x="517" y="0"/>
                  </a:lnTo>
                  <a:cubicBezTo>
                    <a:pt x="488" y="0"/>
                    <a:pt x="465" y="23"/>
                    <a:pt x="465" y="51"/>
                  </a:cubicBezTo>
                  <a:lnTo>
                    <a:pt x="465" y="88"/>
                  </a:lnTo>
                  <a:cubicBezTo>
                    <a:pt x="465" y="112"/>
                    <a:pt x="450" y="135"/>
                    <a:pt x="427" y="143"/>
                  </a:cubicBezTo>
                  <a:cubicBezTo>
                    <a:pt x="411" y="148"/>
                    <a:pt x="395" y="155"/>
                    <a:pt x="380" y="163"/>
                  </a:cubicBezTo>
                  <a:cubicBezTo>
                    <a:pt x="359" y="173"/>
                    <a:pt x="333" y="168"/>
                    <a:pt x="317" y="151"/>
                  </a:cubicBezTo>
                  <a:lnTo>
                    <a:pt x="293" y="128"/>
                  </a:lnTo>
                  <a:cubicBezTo>
                    <a:pt x="270" y="104"/>
                    <a:pt x="237" y="104"/>
                    <a:pt x="217" y="124"/>
                  </a:cubicBezTo>
                  <a:lnTo>
                    <a:pt x="124" y="218"/>
                  </a:lnTo>
                  <a:cubicBezTo>
                    <a:pt x="104" y="238"/>
                    <a:pt x="104" y="270"/>
                    <a:pt x="124" y="290"/>
                  </a:cubicBezTo>
                  <a:lnTo>
                    <a:pt x="149" y="316"/>
                  </a:lnTo>
                  <a:cubicBezTo>
                    <a:pt x="167" y="333"/>
                    <a:pt x="172" y="360"/>
                    <a:pt x="161" y="382"/>
                  </a:cubicBezTo>
                  <a:cubicBezTo>
                    <a:pt x="154" y="397"/>
                    <a:pt x="148" y="412"/>
                    <a:pt x="142" y="428"/>
                  </a:cubicBezTo>
                  <a:cubicBezTo>
                    <a:pt x="134" y="451"/>
                    <a:pt x="112" y="466"/>
                    <a:pt x="87" y="466"/>
                  </a:cubicBezTo>
                  <a:lnTo>
                    <a:pt x="51" y="466"/>
                  </a:lnTo>
                  <a:cubicBezTo>
                    <a:pt x="22" y="466"/>
                    <a:pt x="0" y="489"/>
                    <a:pt x="0" y="517"/>
                  </a:cubicBezTo>
                  <a:lnTo>
                    <a:pt x="0" y="650"/>
                  </a:lnTo>
                  <a:cubicBezTo>
                    <a:pt x="0" y="678"/>
                    <a:pt x="22" y="701"/>
                    <a:pt x="51" y="701"/>
                  </a:cubicBezTo>
                  <a:lnTo>
                    <a:pt x="87" y="701"/>
                  </a:lnTo>
                  <a:cubicBezTo>
                    <a:pt x="112" y="701"/>
                    <a:pt x="134" y="716"/>
                    <a:pt x="142" y="739"/>
                  </a:cubicBezTo>
                  <a:cubicBezTo>
                    <a:pt x="148" y="756"/>
                    <a:pt x="154" y="772"/>
                    <a:pt x="162" y="787"/>
                  </a:cubicBezTo>
                  <a:cubicBezTo>
                    <a:pt x="172" y="808"/>
                    <a:pt x="167" y="833"/>
                    <a:pt x="151" y="849"/>
                  </a:cubicBezTo>
                  <a:lnTo>
                    <a:pt x="127" y="873"/>
                  </a:lnTo>
                  <a:cubicBezTo>
                    <a:pt x="104" y="897"/>
                    <a:pt x="104" y="929"/>
                    <a:pt x="124" y="949"/>
                  </a:cubicBezTo>
                  <a:lnTo>
                    <a:pt x="217" y="1043"/>
                  </a:lnTo>
                  <a:cubicBezTo>
                    <a:pt x="237" y="1063"/>
                    <a:pt x="270" y="1063"/>
                    <a:pt x="290" y="1043"/>
                  </a:cubicBezTo>
                  <a:lnTo>
                    <a:pt x="316" y="1017"/>
                  </a:lnTo>
                  <a:cubicBezTo>
                    <a:pt x="333" y="1000"/>
                    <a:pt x="359" y="995"/>
                    <a:pt x="381" y="1005"/>
                  </a:cubicBezTo>
                  <a:cubicBezTo>
                    <a:pt x="397" y="1013"/>
                    <a:pt x="413" y="1019"/>
                    <a:pt x="429" y="1025"/>
                  </a:cubicBezTo>
                  <a:cubicBezTo>
                    <a:pt x="451" y="1033"/>
                    <a:pt x="465" y="1054"/>
                    <a:pt x="465" y="1077"/>
                  </a:cubicBezTo>
                  <a:lnTo>
                    <a:pt x="465" y="1111"/>
                  </a:lnTo>
                  <a:cubicBezTo>
                    <a:pt x="465" y="1144"/>
                    <a:pt x="488" y="1167"/>
                    <a:pt x="517" y="1167"/>
                  </a:cubicBezTo>
                  <a:lnTo>
                    <a:pt x="649" y="1167"/>
                  </a:lnTo>
                  <a:cubicBezTo>
                    <a:pt x="674" y="1167"/>
                    <a:pt x="694" y="1150"/>
                    <a:pt x="699" y="1127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Oval 609">
              <a:extLst>
                <a:ext uri="{FF2B5EF4-FFF2-40B4-BE49-F238E27FC236}">
                  <a16:creationId xmlns:a16="http://schemas.microsoft.com/office/drawing/2014/main" id="{F5DE193D-3F93-A1F6-81D5-E62A3DB93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2612" y="1594858"/>
              <a:ext cx="110557" cy="11159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reeform 610">
              <a:extLst>
                <a:ext uri="{FF2B5EF4-FFF2-40B4-BE49-F238E27FC236}">
                  <a16:creationId xmlns:a16="http://schemas.microsoft.com/office/drawing/2014/main" id="{8AF942D8-67FB-86B1-5036-75507D8668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0546" y="1593308"/>
              <a:ext cx="114690" cy="114690"/>
            </a:xfrm>
            <a:custGeom>
              <a:avLst/>
              <a:gdLst>
                <a:gd name="T0" fmla="*/ 262 w 523"/>
                <a:gd name="T1" fmla="*/ 17 h 523"/>
                <a:gd name="T2" fmla="*/ 17 w 523"/>
                <a:gd name="T3" fmla="*/ 262 h 523"/>
                <a:gd name="T4" fmla="*/ 262 w 523"/>
                <a:gd name="T5" fmla="*/ 506 h 523"/>
                <a:gd name="T6" fmla="*/ 506 w 523"/>
                <a:gd name="T7" fmla="*/ 262 h 523"/>
                <a:gd name="T8" fmla="*/ 262 w 523"/>
                <a:gd name="T9" fmla="*/ 17 h 523"/>
                <a:gd name="T10" fmla="*/ 262 w 523"/>
                <a:gd name="T11" fmla="*/ 523 h 523"/>
                <a:gd name="T12" fmla="*/ 0 w 523"/>
                <a:gd name="T13" fmla="*/ 262 h 523"/>
                <a:gd name="T14" fmla="*/ 262 w 523"/>
                <a:gd name="T15" fmla="*/ 0 h 523"/>
                <a:gd name="T16" fmla="*/ 523 w 523"/>
                <a:gd name="T17" fmla="*/ 262 h 523"/>
                <a:gd name="T18" fmla="*/ 262 w 523"/>
                <a:gd name="T19" fmla="*/ 523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3" h="523">
                  <a:moveTo>
                    <a:pt x="262" y="17"/>
                  </a:moveTo>
                  <a:cubicBezTo>
                    <a:pt x="127" y="17"/>
                    <a:pt x="17" y="127"/>
                    <a:pt x="17" y="262"/>
                  </a:cubicBezTo>
                  <a:cubicBezTo>
                    <a:pt x="17" y="397"/>
                    <a:pt x="127" y="506"/>
                    <a:pt x="262" y="506"/>
                  </a:cubicBezTo>
                  <a:cubicBezTo>
                    <a:pt x="397" y="506"/>
                    <a:pt x="506" y="397"/>
                    <a:pt x="506" y="262"/>
                  </a:cubicBezTo>
                  <a:cubicBezTo>
                    <a:pt x="506" y="127"/>
                    <a:pt x="397" y="17"/>
                    <a:pt x="262" y="17"/>
                  </a:cubicBezTo>
                  <a:close/>
                  <a:moveTo>
                    <a:pt x="262" y="523"/>
                  </a:moveTo>
                  <a:cubicBezTo>
                    <a:pt x="118" y="523"/>
                    <a:pt x="0" y="406"/>
                    <a:pt x="0" y="262"/>
                  </a:cubicBezTo>
                  <a:cubicBezTo>
                    <a:pt x="0" y="117"/>
                    <a:pt x="118" y="0"/>
                    <a:pt x="262" y="0"/>
                  </a:cubicBezTo>
                  <a:cubicBezTo>
                    <a:pt x="406" y="0"/>
                    <a:pt x="523" y="117"/>
                    <a:pt x="523" y="262"/>
                  </a:cubicBezTo>
                  <a:cubicBezTo>
                    <a:pt x="523" y="406"/>
                    <a:pt x="406" y="523"/>
                    <a:pt x="262" y="523"/>
                  </a:cubicBez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611">
              <a:extLst>
                <a:ext uri="{FF2B5EF4-FFF2-40B4-BE49-F238E27FC236}">
                  <a16:creationId xmlns:a16="http://schemas.microsoft.com/office/drawing/2014/main" id="{9F72C3CB-2A7D-4BC7-B5F5-7F188662F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5824" y="1619656"/>
              <a:ext cx="26348" cy="32547"/>
            </a:xfrm>
            <a:custGeom>
              <a:avLst/>
              <a:gdLst>
                <a:gd name="T0" fmla="*/ 51 w 51"/>
                <a:gd name="T1" fmla="*/ 63 h 63"/>
                <a:gd name="T2" fmla="*/ 0 w 51"/>
                <a:gd name="T3" fmla="*/ 63 h 63"/>
                <a:gd name="T4" fmla="*/ 0 w 51"/>
                <a:gd name="T5" fmla="*/ 0 h 63"/>
                <a:gd name="T6" fmla="*/ 7 w 51"/>
                <a:gd name="T7" fmla="*/ 0 h 63"/>
                <a:gd name="T8" fmla="*/ 7 w 51"/>
                <a:gd name="T9" fmla="*/ 56 h 63"/>
                <a:gd name="T10" fmla="*/ 51 w 51"/>
                <a:gd name="T11" fmla="*/ 56 h 63"/>
                <a:gd name="T12" fmla="*/ 51 w 51"/>
                <a:gd name="T1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63">
                  <a:moveTo>
                    <a:pt x="51" y="63"/>
                  </a:moveTo>
                  <a:lnTo>
                    <a:pt x="0" y="63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56"/>
                  </a:lnTo>
                  <a:lnTo>
                    <a:pt x="51" y="56"/>
                  </a:lnTo>
                  <a:lnTo>
                    <a:pt x="51" y="63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612">
              <a:extLst>
                <a:ext uri="{FF2B5EF4-FFF2-40B4-BE49-F238E27FC236}">
                  <a16:creationId xmlns:a16="http://schemas.microsoft.com/office/drawing/2014/main" id="{1BF7FAAB-D861-0F97-73B5-9320CDE33B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5824" y="1598475"/>
              <a:ext cx="3617" cy="7749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613">
              <a:extLst>
                <a:ext uri="{FF2B5EF4-FFF2-40B4-BE49-F238E27FC236}">
                  <a16:creationId xmlns:a16="http://schemas.microsoft.com/office/drawing/2014/main" id="{6E933383-53D4-5276-BA6E-83AD65511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5824" y="1695083"/>
              <a:ext cx="3617" cy="7749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614">
              <a:extLst>
                <a:ext uri="{FF2B5EF4-FFF2-40B4-BE49-F238E27FC236}">
                  <a16:creationId xmlns:a16="http://schemas.microsoft.com/office/drawing/2014/main" id="{E16EA0FA-3FEB-F38A-BBD6-37A7307C05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2320" y="1649104"/>
              <a:ext cx="7749" cy="361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 615">
              <a:extLst>
                <a:ext uri="{FF2B5EF4-FFF2-40B4-BE49-F238E27FC236}">
                  <a16:creationId xmlns:a16="http://schemas.microsoft.com/office/drawing/2014/main" id="{33FF043C-1AAE-8517-4874-ACFF6E46F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5712" y="1649104"/>
              <a:ext cx="7749" cy="3617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616">
              <a:extLst>
                <a:ext uri="{FF2B5EF4-FFF2-40B4-BE49-F238E27FC236}">
                  <a16:creationId xmlns:a16="http://schemas.microsoft.com/office/drawing/2014/main" id="{FCEBA164-E8A0-11FB-AB4E-47777DC29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7855" y="1612423"/>
              <a:ext cx="8266" cy="8266"/>
            </a:xfrm>
            <a:custGeom>
              <a:avLst/>
              <a:gdLst>
                <a:gd name="T0" fmla="*/ 5 w 16"/>
                <a:gd name="T1" fmla="*/ 16 h 16"/>
                <a:gd name="T2" fmla="*/ 0 w 16"/>
                <a:gd name="T3" fmla="*/ 11 h 16"/>
                <a:gd name="T4" fmla="*/ 10 w 16"/>
                <a:gd name="T5" fmla="*/ 0 h 16"/>
                <a:gd name="T6" fmla="*/ 16 w 16"/>
                <a:gd name="T7" fmla="*/ 5 h 16"/>
                <a:gd name="T8" fmla="*/ 5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5" y="16"/>
                  </a:moveTo>
                  <a:lnTo>
                    <a:pt x="0" y="11"/>
                  </a:lnTo>
                  <a:lnTo>
                    <a:pt x="10" y="0"/>
                  </a:lnTo>
                  <a:lnTo>
                    <a:pt x="16" y="5"/>
                  </a:lnTo>
                  <a:lnTo>
                    <a:pt x="5" y="16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617">
              <a:extLst>
                <a:ext uri="{FF2B5EF4-FFF2-40B4-BE49-F238E27FC236}">
                  <a16:creationId xmlns:a16="http://schemas.microsoft.com/office/drawing/2014/main" id="{0DA088D3-2351-618A-7932-A9C844B5F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661" y="1681134"/>
              <a:ext cx="8266" cy="7749"/>
            </a:xfrm>
            <a:custGeom>
              <a:avLst/>
              <a:gdLst>
                <a:gd name="T0" fmla="*/ 5 w 16"/>
                <a:gd name="T1" fmla="*/ 15 h 15"/>
                <a:gd name="T2" fmla="*/ 0 w 16"/>
                <a:gd name="T3" fmla="*/ 10 h 15"/>
                <a:gd name="T4" fmla="*/ 11 w 16"/>
                <a:gd name="T5" fmla="*/ 0 h 15"/>
                <a:gd name="T6" fmla="*/ 16 w 16"/>
                <a:gd name="T7" fmla="*/ 4 h 15"/>
                <a:gd name="T8" fmla="*/ 5 w 16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5" y="15"/>
                  </a:moveTo>
                  <a:lnTo>
                    <a:pt x="0" y="10"/>
                  </a:lnTo>
                  <a:lnTo>
                    <a:pt x="11" y="0"/>
                  </a:lnTo>
                  <a:lnTo>
                    <a:pt x="16" y="4"/>
                  </a:lnTo>
                  <a:lnTo>
                    <a:pt x="5" y="15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618">
              <a:extLst>
                <a:ext uri="{FF2B5EF4-FFF2-40B4-BE49-F238E27FC236}">
                  <a16:creationId xmlns:a16="http://schemas.microsoft.com/office/drawing/2014/main" id="{75A06589-6E57-99FB-67AD-6B6222529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7855" y="1681134"/>
              <a:ext cx="8266" cy="7749"/>
            </a:xfrm>
            <a:custGeom>
              <a:avLst/>
              <a:gdLst>
                <a:gd name="T0" fmla="*/ 10 w 16"/>
                <a:gd name="T1" fmla="*/ 15 h 15"/>
                <a:gd name="T2" fmla="*/ 0 w 16"/>
                <a:gd name="T3" fmla="*/ 4 h 15"/>
                <a:gd name="T4" fmla="*/ 5 w 16"/>
                <a:gd name="T5" fmla="*/ 0 h 15"/>
                <a:gd name="T6" fmla="*/ 16 w 16"/>
                <a:gd name="T7" fmla="*/ 10 h 15"/>
                <a:gd name="T8" fmla="*/ 10 w 16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5">
                  <a:moveTo>
                    <a:pt x="10" y="15"/>
                  </a:moveTo>
                  <a:lnTo>
                    <a:pt x="0" y="4"/>
                  </a:lnTo>
                  <a:lnTo>
                    <a:pt x="5" y="0"/>
                  </a:lnTo>
                  <a:lnTo>
                    <a:pt x="16" y="10"/>
                  </a:lnTo>
                  <a:lnTo>
                    <a:pt x="10" y="15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619">
              <a:extLst>
                <a:ext uri="{FF2B5EF4-FFF2-40B4-BE49-F238E27FC236}">
                  <a16:creationId xmlns:a16="http://schemas.microsoft.com/office/drawing/2014/main" id="{D89231A0-8EBB-F51B-0437-E89C1E7D1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9661" y="1612423"/>
              <a:ext cx="8266" cy="8266"/>
            </a:xfrm>
            <a:custGeom>
              <a:avLst/>
              <a:gdLst>
                <a:gd name="T0" fmla="*/ 11 w 16"/>
                <a:gd name="T1" fmla="*/ 16 h 16"/>
                <a:gd name="T2" fmla="*/ 0 w 16"/>
                <a:gd name="T3" fmla="*/ 5 h 16"/>
                <a:gd name="T4" fmla="*/ 5 w 16"/>
                <a:gd name="T5" fmla="*/ 0 h 16"/>
                <a:gd name="T6" fmla="*/ 16 w 16"/>
                <a:gd name="T7" fmla="*/ 11 h 16"/>
                <a:gd name="T8" fmla="*/ 11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1" y="16"/>
                  </a:moveTo>
                  <a:lnTo>
                    <a:pt x="0" y="5"/>
                  </a:lnTo>
                  <a:lnTo>
                    <a:pt x="5" y="0"/>
                  </a:lnTo>
                  <a:lnTo>
                    <a:pt x="16" y="11"/>
                  </a:lnTo>
                  <a:lnTo>
                    <a:pt x="11" y="16"/>
                  </a:lnTo>
                  <a:close/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620">
              <a:extLst>
                <a:ext uri="{FF2B5EF4-FFF2-40B4-BE49-F238E27FC236}">
                  <a16:creationId xmlns:a16="http://schemas.microsoft.com/office/drawing/2014/main" id="{8C065B9B-357C-0042-6B8D-F61CD2A59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6224" y="1460020"/>
              <a:ext cx="259861" cy="259861"/>
            </a:xfrm>
            <a:custGeom>
              <a:avLst/>
              <a:gdLst>
                <a:gd name="T0" fmla="*/ 526 w 1184"/>
                <a:gd name="T1" fmla="*/ 1183 h 1183"/>
                <a:gd name="T2" fmla="*/ 466 w 1184"/>
                <a:gd name="T3" fmla="*/ 1085 h 1183"/>
                <a:gd name="T4" fmla="*/ 387 w 1184"/>
                <a:gd name="T5" fmla="*/ 1021 h 1183"/>
                <a:gd name="T6" fmla="*/ 305 w 1184"/>
                <a:gd name="T7" fmla="*/ 1057 h 1183"/>
                <a:gd name="T8" fmla="*/ 127 w 1184"/>
                <a:gd name="T9" fmla="*/ 963 h 1183"/>
                <a:gd name="T10" fmla="*/ 130 w 1184"/>
                <a:gd name="T11" fmla="*/ 875 h 1183"/>
                <a:gd name="T12" fmla="*/ 163 w 1184"/>
                <a:gd name="T13" fmla="*/ 799 h 1183"/>
                <a:gd name="T14" fmla="*/ 96 w 1184"/>
                <a:gd name="T15" fmla="*/ 717 h 1183"/>
                <a:gd name="T16" fmla="*/ 0 w 1184"/>
                <a:gd name="T17" fmla="*/ 658 h 1183"/>
                <a:gd name="T18" fmla="*/ 60 w 1184"/>
                <a:gd name="T19" fmla="*/ 466 h 1183"/>
                <a:gd name="T20" fmla="*/ 143 w 1184"/>
                <a:gd name="T21" fmla="*/ 433 h 1183"/>
                <a:gd name="T22" fmla="*/ 152 w 1184"/>
                <a:gd name="T23" fmla="*/ 330 h 1183"/>
                <a:gd name="T24" fmla="*/ 109 w 1184"/>
                <a:gd name="T25" fmla="*/ 262 h 1183"/>
                <a:gd name="T26" fmla="*/ 220 w 1184"/>
                <a:gd name="T27" fmla="*/ 126 h 1183"/>
                <a:gd name="T28" fmla="*/ 332 w 1184"/>
                <a:gd name="T29" fmla="*/ 154 h 1183"/>
                <a:gd name="T30" fmla="*/ 433 w 1184"/>
                <a:gd name="T31" fmla="*/ 143 h 1183"/>
                <a:gd name="T32" fmla="*/ 466 w 1184"/>
                <a:gd name="T33" fmla="*/ 59 h 1183"/>
                <a:gd name="T34" fmla="*/ 658 w 1184"/>
                <a:gd name="T35" fmla="*/ 0 h 1183"/>
                <a:gd name="T36" fmla="*/ 718 w 1184"/>
                <a:gd name="T37" fmla="*/ 98 h 1183"/>
                <a:gd name="T38" fmla="*/ 797 w 1184"/>
                <a:gd name="T39" fmla="*/ 162 h 1183"/>
                <a:gd name="T40" fmla="*/ 879 w 1184"/>
                <a:gd name="T41" fmla="*/ 126 h 1183"/>
                <a:gd name="T42" fmla="*/ 1057 w 1184"/>
                <a:gd name="T43" fmla="*/ 220 h 1183"/>
                <a:gd name="T44" fmla="*/ 1054 w 1184"/>
                <a:gd name="T45" fmla="*/ 308 h 1183"/>
                <a:gd name="T46" fmla="*/ 1020 w 1184"/>
                <a:gd name="T47" fmla="*/ 385 h 1183"/>
                <a:gd name="T48" fmla="*/ 1088 w 1184"/>
                <a:gd name="T49" fmla="*/ 466 h 1183"/>
                <a:gd name="T50" fmla="*/ 1184 w 1184"/>
                <a:gd name="T51" fmla="*/ 525 h 1183"/>
                <a:gd name="T52" fmla="*/ 1142 w 1184"/>
                <a:gd name="T53" fmla="*/ 714 h 1183"/>
                <a:gd name="T54" fmla="*/ 1167 w 1184"/>
                <a:gd name="T55" fmla="*/ 658 h 1183"/>
                <a:gd name="T56" fmla="*/ 1124 w 1184"/>
                <a:gd name="T57" fmla="*/ 482 h 1183"/>
                <a:gd name="T58" fmla="*/ 1025 w 1184"/>
                <a:gd name="T59" fmla="*/ 439 h 1183"/>
                <a:gd name="T60" fmla="*/ 1018 w 1184"/>
                <a:gd name="T61" fmla="*/ 320 h 1183"/>
                <a:gd name="T62" fmla="*/ 1058 w 1184"/>
                <a:gd name="T63" fmla="*/ 262 h 1183"/>
                <a:gd name="T64" fmla="*/ 952 w 1184"/>
                <a:gd name="T65" fmla="*/ 138 h 1183"/>
                <a:gd name="T66" fmla="*/ 865 w 1184"/>
                <a:gd name="T67" fmla="*/ 164 h 1183"/>
                <a:gd name="T68" fmla="*/ 743 w 1184"/>
                <a:gd name="T69" fmla="*/ 158 h 1183"/>
                <a:gd name="T70" fmla="*/ 701 w 1184"/>
                <a:gd name="T71" fmla="*/ 64 h 1183"/>
                <a:gd name="T72" fmla="*/ 526 w 1184"/>
                <a:gd name="T73" fmla="*/ 17 h 1183"/>
                <a:gd name="T74" fmla="*/ 483 w 1184"/>
                <a:gd name="T75" fmla="*/ 96 h 1183"/>
                <a:gd name="T76" fmla="*/ 392 w 1184"/>
                <a:gd name="T77" fmla="*/ 178 h 1183"/>
                <a:gd name="T78" fmla="*/ 296 w 1184"/>
                <a:gd name="T79" fmla="*/ 142 h 1183"/>
                <a:gd name="T80" fmla="*/ 138 w 1184"/>
                <a:gd name="T81" fmla="*/ 232 h 1183"/>
                <a:gd name="T82" fmla="*/ 138 w 1184"/>
                <a:gd name="T83" fmla="*/ 292 h 1183"/>
                <a:gd name="T84" fmla="*/ 178 w 1184"/>
                <a:gd name="T85" fmla="*/ 394 h 1183"/>
                <a:gd name="T86" fmla="*/ 96 w 1184"/>
                <a:gd name="T87" fmla="*/ 482 h 1183"/>
                <a:gd name="T88" fmla="*/ 17 w 1184"/>
                <a:gd name="T89" fmla="*/ 525 h 1183"/>
                <a:gd name="T90" fmla="*/ 60 w 1184"/>
                <a:gd name="T91" fmla="*/ 701 h 1183"/>
                <a:gd name="T92" fmla="*/ 159 w 1184"/>
                <a:gd name="T93" fmla="*/ 745 h 1183"/>
                <a:gd name="T94" fmla="*/ 166 w 1184"/>
                <a:gd name="T95" fmla="*/ 863 h 1183"/>
                <a:gd name="T96" fmla="*/ 126 w 1184"/>
                <a:gd name="T97" fmla="*/ 921 h 1183"/>
                <a:gd name="T98" fmla="*/ 232 w 1184"/>
                <a:gd name="T99" fmla="*/ 1045 h 1183"/>
                <a:gd name="T100" fmla="*/ 319 w 1184"/>
                <a:gd name="T101" fmla="*/ 1019 h 1183"/>
                <a:gd name="T102" fmla="*/ 441 w 1184"/>
                <a:gd name="T103" fmla="*/ 1025 h 1183"/>
                <a:gd name="T104" fmla="*/ 483 w 1184"/>
                <a:gd name="T105" fmla="*/ 1119 h 1183"/>
                <a:gd name="T106" fmla="*/ 658 w 1184"/>
                <a:gd name="T107" fmla="*/ 1167 h 1183"/>
                <a:gd name="T108" fmla="*/ 716 w 1184"/>
                <a:gd name="T109" fmla="*/ 1136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84" h="1183">
                  <a:moveTo>
                    <a:pt x="658" y="1183"/>
                  </a:moveTo>
                  <a:lnTo>
                    <a:pt x="526" y="1183"/>
                  </a:lnTo>
                  <a:cubicBezTo>
                    <a:pt x="492" y="1183"/>
                    <a:pt x="466" y="1155"/>
                    <a:pt x="466" y="1119"/>
                  </a:cubicBezTo>
                  <a:lnTo>
                    <a:pt x="466" y="1085"/>
                  </a:lnTo>
                  <a:cubicBezTo>
                    <a:pt x="466" y="1065"/>
                    <a:pt x="454" y="1047"/>
                    <a:pt x="435" y="1041"/>
                  </a:cubicBezTo>
                  <a:cubicBezTo>
                    <a:pt x="419" y="1035"/>
                    <a:pt x="402" y="1028"/>
                    <a:pt x="387" y="1021"/>
                  </a:cubicBezTo>
                  <a:cubicBezTo>
                    <a:pt x="368" y="1012"/>
                    <a:pt x="345" y="1016"/>
                    <a:pt x="330" y="1031"/>
                  </a:cubicBezTo>
                  <a:lnTo>
                    <a:pt x="305" y="1057"/>
                  </a:lnTo>
                  <a:cubicBezTo>
                    <a:pt x="281" y="1080"/>
                    <a:pt x="244" y="1080"/>
                    <a:pt x="220" y="1057"/>
                  </a:cubicBezTo>
                  <a:lnTo>
                    <a:pt x="127" y="963"/>
                  </a:lnTo>
                  <a:cubicBezTo>
                    <a:pt x="115" y="952"/>
                    <a:pt x="109" y="936"/>
                    <a:pt x="110" y="920"/>
                  </a:cubicBezTo>
                  <a:cubicBezTo>
                    <a:pt x="110" y="904"/>
                    <a:pt x="117" y="888"/>
                    <a:pt x="130" y="875"/>
                  </a:cubicBezTo>
                  <a:lnTo>
                    <a:pt x="154" y="852"/>
                  </a:lnTo>
                  <a:cubicBezTo>
                    <a:pt x="168" y="837"/>
                    <a:pt x="172" y="816"/>
                    <a:pt x="163" y="799"/>
                  </a:cubicBezTo>
                  <a:cubicBezTo>
                    <a:pt x="156" y="783"/>
                    <a:pt x="149" y="767"/>
                    <a:pt x="143" y="750"/>
                  </a:cubicBezTo>
                  <a:cubicBezTo>
                    <a:pt x="136" y="731"/>
                    <a:pt x="117" y="717"/>
                    <a:pt x="96" y="717"/>
                  </a:cubicBezTo>
                  <a:lnTo>
                    <a:pt x="60" y="717"/>
                  </a:lnTo>
                  <a:cubicBezTo>
                    <a:pt x="27" y="717"/>
                    <a:pt x="0" y="691"/>
                    <a:pt x="0" y="658"/>
                  </a:cubicBezTo>
                  <a:lnTo>
                    <a:pt x="0" y="525"/>
                  </a:lnTo>
                  <a:cubicBezTo>
                    <a:pt x="0" y="492"/>
                    <a:pt x="27" y="466"/>
                    <a:pt x="60" y="466"/>
                  </a:cubicBezTo>
                  <a:lnTo>
                    <a:pt x="96" y="466"/>
                  </a:lnTo>
                  <a:cubicBezTo>
                    <a:pt x="117" y="466"/>
                    <a:pt x="136" y="453"/>
                    <a:pt x="143" y="433"/>
                  </a:cubicBezTo>
                  <a:cubicBezTo>
                    <a:pt x="149" y="417"/>
                    <a:pt x="155" y="401"/>
                    <a:pt x="163" y="386"/>
                  </a:cubicBezTo>
                  <a:cubicBezTo>
                    <a:pt x="171" y="368"/>
                    <a:pt x="167" y="345"/>
                    <a:pt x="152" y="330"/>
                  </a:cubicBezTo>
                  <a:lnTo>
                    <a:pt x="127" y="304"/>
                  </a:lnTo>
                  <a:cubicBezTo>
                    <a:pt x="115" y="293"/>
                    <a:pt x="109" y="278"/>
                    <a:pt x="109" y="262"/>
                  </a:cubicBezTo>
                  <a:cubicBezTo>
                    <a:pt x="109" y="246"/>
                    <a:pt x="115" y="231"/>
                    <a:pt x="127" y="220"/>
                  </a:cubicBezTo>
                  <a:lnTo>
                    <a:pt x="220" y="126"/>
                  </a:lnTo>
                  <a:cubicBezTo>
                    <a:pt x="244" y="102"/>
                    <a:pt x="282" y="104"/>
                    <a:pt x="308" y="130"/>
                  </a:cubicBezTo>
                  <a:lnTo>
                    <a:pt x="332" y="154"/>
                  </a:lnTo>
                  <a:cubicBezTo>
                    <a:pt x="346" y="168"/>
                    <a:pt x="367" y="172"/>
                    <a:pt x="385" y="163"/>
                  </a:cubicBezTo>
                  <a:cubicBezTo>
                    <a:pt x="401" y="155"/>
                    <a:pt x="417" y="149"/>
                    <a:pt x="433" y="143"/>
                  </a:cubicBezTo>
                  <a:cubicBezTo>
                    <a:pt x="453" y="136"/>
                    <a:pt x="466" y="117"/>
                    <a:pt x="466" y="96"/>
                  </a:cubicBezTo>
                  <a:lnTo>
                    <a:pt x="466" y="59"/>
                  </a:lnTo>
                  <a:cubicBezTo>
                    <a:pt x="466" y="27"/>
                    <a:pt x="493" y="0"/>
                    <a:pt x="526" y="0"/>
                  </a:cubicBezTo>
                  <a:lnTo>
                    <a:pt x="658" y="0"/>
                  </a:lnTo>
                  <a:cubicBezTo>
                    <a:pt x="692" y="0"/>
                    <a:pt x="718" y="28"/>
                    <a:pt x="718" y="64"/>
                  </a:cubicBezTo>
                  <a:lnTo>
                    <a:pt x="718" y="98"/>
                  </a:lnTo>
                  <a:cubicBezTo>
                    <a:pt x="718" y="118"/>
                    <a:pt x="730" y="136"/>
                    <a:pt x="749" y="142"/>
                  </a:cubicBezTo>
                  <a:cubicBezTo>
                    <a:pt x="765" y="148"/>
                    <a:pt x="781" y="155"/>
                    <a:pt x="797" y="162"/>
                  </a:cubicBezTo>
                  <a:cubicBezTo>
                    <a:pt x="816" y="171"/>
                    <a:pt x="838" y="167"/>
                    <a:pt x="853" y="152"/>
                  </a:cubicBezTo>
                  <a:lnTo>
                    <a:pt x="879" y="126"/>
                  </a:lnTo>
                  <a:cubicBezTo>
                    <a:pt x="902" y="103"/>
                    <a:pt x="940" y="103"/>
                    <a:pt x="963" y="126"/>
                  </a:cubicBezTo>
                  <a:lnTo>
                    <a:pt x="1057" y="220"/>
                  </a:lnTo>
                  <a:cubicBezTo>
                    <a:pt x="1069" y="232"/>
                    <a:pt x="1075" y="247"/>
                    <a:pt x="1074" y="263"/>
                  </a:cubicBezTo>
                  <a:cubicBezTo>
                    <a:pt x="1074" y="279"/>
                    <a:pt x="1066" y="295"/>
                    <a:pt x="1054" y="308"/>
                  </a:cubicBezTo>
                  <a:lnTo>
                    <a:pt x="1030" y="331"/>
                  </a:lnTo>
                  <a:cubicBezTo>
                    <a:pt x="1016" y="346"/>
                    <a:pt x="1012" y="367"/>
                    <a:pt x="1020" y="385"/>
                  </a:cubicBezTo>
                  <a:cubicBezTo>
                    <a:pt x="1028" y="400"/>
                    <a:pt x="1035" y="417"/>
                    <a:pt x="1041" y="433"/>
                  </a:cubicBezTo>
                  <a:cubicBezTo>
                    <a:pt x="1047" y="453"/>
                    <a:pt x="1066" y="466"/>
                    <a:pt x="1088" y="466"/>
                  </a:cubicBezTo>
                  <a:lnTo>
                    <a:pt x="1124" y="466"/>
                  </a:lnTo>
                  <a:cubicBezTo>
                    <a:pt x="1157" y="466"/>
                    <a:pt x="1184" y="492"/>
                    <a:pt x="1184" y="525"/>
                  </a:cubicBezTo>
                  <a:lnTo>
                    <a:pt x="1184" y="658"/>
                  </a:lnTo>
                  <a:cubicBezTo>
                    <a:pt x="1184" y="684"/>
                    <a:pt x="1167" y="707"/>
                    <a:pt x="1142" y="714"/>
                  </a:cubicBezTo>
                  <a:lnTo>
                    <a:pt x="1137" y="699"/>
                  </a:lnTo>
                  <a:cubicBezTo>
                    <a:pt x="1155" y="693"/>
                    <a:pt x="1167" y="677"/>
                    <a:pt x="1167" y="658"/>
                  </a:cubicBezTo>
                  <a:lnTo>
                    <a:pt x="1167" y="525"/>
                  </a:lnTo>
                  <a:cubicBezTo>
                    <a:pt x="1167" y="502"/>
                    <a:pt x="1148" y="482"/>
                    <a:pt x="1124" y="482"/>
                  </a:cubicBezTo>
                  <a:lnTo>
                    <a:pt x="1088" y="482"/>
                  </a:lnTo>
                  <a:cubicBezTo>
                    <a:pt x="1059" y="482"/>
                    <a:pt x="1034" y="465"/>
                    <a:pt x="1025" y="439"/>
                  </a:cubicBezTo>
                  <a:cubicBezTo>
                    <a:pt x="1019" y="423"/>
                    <a:pt x="1013" y="407"/>
                    <a:pt x="1005" y="392"/>
                  </a:cubicBezTo>
                  <a:cubicBezTo>
                    <a:pt x="994" y="368"/>
                    <a:pt x="999" y="339"/>
                    <a:pt x="1018" y="320"/>
                  </a:cubicBezTo>
                  <a:lnTo>
                    <a:pt x="1042" y="296"/>
                  </a:lnTo>
                  <a:cubicBezTo>
                    <a:pt x="1052" y="286"/>
                    <a:pt x="1057" y="274"/>
                    <a:pt x="1058" y="262"/>
                  </a:cubicBezTo>
                  <a:cubicBezTo>
                    <a:pt x="1058" y="251"/>
                    <a:pt x="1054" y="240"/>
                    <a:pt x="1045" y="232"/>
                  </a:cubicBezTo>
                  <a:lnTo>
                    <a:pt x="952" y="138"/>
                  </a:lnTo>
                  <a:cubicBezTo>
                    <a:pt x="935" y="121"/>
                    <a:pt x="908" y="121"/>
                    <a:pt x="891" y="138"/>
                  </a:cubicBezTo>
                  <a:lnTo>
                    <a:pt x="865" y="164"/>
                  </a:lnTo>
                  <a:cubicBezTo>
                    <a:pt x="845" y="184"/>
                    <a:pt x="815" y="189"/>
                    <a:pt x="790" y="177"/>
                  </a:cubicBezTo>
                  <a:cubicBezTo>
                    <a:pt x="775" y="170"/>
                    <a:pt x="759" y="163"/>
                    <a:pt x="743" y="158"/>
                  </a:cubicBezTo>
                  <a:cubicBezTo>
                    <a:pt x="718" y="149"/>
                    <a:pt x="701" y="125"/>
                    <a:pt x="701" y="98"/>
                  </a:cubicBezTo>
                  <a:lnTo>
                    <a:pt x="701" y="64"/>
                  </a:lnTo>
                  <a:cubicBezTo>
                    <a:pt x="701" y="37"/>
                    <a:pt x="683" y="17"/>
                    <a:pt x="658" y="17"/>
                  </a:cubicBezTo>
                  <a:lnTo>
                    <a:pt x="526" y="17"/>
                  </a:lnTo>
                  <a:cubicBezTo>
                    <a:pt x="502" y="17"/>
                    <a:pt x="483" y="36"/>
                    <a:pt x="483" y="59"/>
                  </a:cubicBezTo>
                  <a:lnTo>
                    <a:pt x="483" y="96"/>
                  </a:lnTo>
                  <a:cubicBezTo>
                    <a:pt x="483" y="124"/>
                    <a:pt x="465" y="149"/>
                    <a:pt x="439" y="159"/>
                  </a:cubicBezTo>
                  <a:cubicBezTo>
                    <a:pt x="423" y="164"/>
                    <a:pt x="407" y="171"/>
                    <a:pt x="392" y="178"/>
                  </a:cubicBezTo>
                  <a:cubicBezTo>
                    <a:pt x="368" y="190"/>
                    <a:pt x="339" y="184"/>
                    <a:pt x="320" y="165"/>
                  </a:cubicBezTo>
                  <a:lnTo>
                    <a:pt x="296" y="142"/>
                  </a:lnTo>
                  <a:cubicBezTo>
                    <a:pt x="277" y="122"/>
                    <a:pt x="250" y="121"/>
                    <a:pt x="232" y="138"/>
                  </a:cubicBezTo>
                  <a:lnTo>
                    <a:pt x="138" y="232"/>
                  </a:lnTo>
                  <a:cubicBezTo>
                    <a:pt x="130" y="240"/>
                    <a:pt x="126" y="251"/>
                    <a:pt x="126" y="262"/>
                  </a:cubicBezTo>
                  <a:cubicBezTo>
                    <a:pt x="126" y="274"/>
                    <a:pt x="130" y="284"/>
                    <a:pt x="138" y="292"/>
                  </a:cubicBezTo>
                  <a:lnTo>
                    <a:pt x="164" y="318"/>
                  </a:lnTo>
                  <a:cubicBezTo>
                    <a:pt x="184" y="338"/>
                    <a:pt x="190" y="368"/>
                    <a:pt x="178" y="394"/>
                  </a:cubicBezTo>
                  <a:cubicBezTo>
                    <a:pt x="171" y="408"/>
                    <a:pt x="164" y="423"/>
                    <a:pt x="159" y="439"/>
                  </a:cubicBezTo>
                  <a:cubicBezTo>
                    <a:pt x="150" y="465"/>
                    <a:pt x="125" y="482"/>
                    <a:pt x="96" y="482"/>
                  </a:cubicBezTo>
                  <a:lnTo>
                    <a:pt x="60" y="482"/>
                  </a:lnTo>
                  <a:cubicBezTo>
                    <a:pt x="36" y="482"/>
                    <a:pt x="17" y="502"/>
                    <a:pt x="17" y="525"/>
                  </a:cubicBezTo>
                  <a:lnTo>
                    <a:pt x="17" y="658"/>
                  </a:lnTo>
                  <a:cubicBezTo>
                    <a:pt x="17" y="681"/>
                    <a:pt x="36" y="701"/>
                    <a:pt x="60" y="701"/>
                  </a:cubicBezTo>
                  <a:lnTo>
                    <a:pt x="96" y="701"/>
                  </a:lnTo>
                  <a:cubicBezTo>
                    <a:pt x="125" y="701"/>
                    <a:pt x="150" y="718"/>
                    <a:pt x="159" y="745"/>
                  </a:cubicBezTo>
                  <a:cubicBezTo>
                    <a:pt x="165" y="760"/>
                    <a:pt x="171" y="776"/>
                    <a:pt x="178" y="791"/>
                  </a:cubicBezTo>
                  <a:cubicBezTo>
                    <a:pt x="190" y="815"/>
                    <a:pt x="185" y="844"/>
                    <a:pt x="166" y="863"/>
                  </a:cubicBezTo>
                  <a:lnTo>
                    <a:pt x="142" y="887"/>
                  </a:lnTo>
                  <a:cubicBezTo>
                    <a:pt x="132" y="897"/>
                    <a:pt x="127" y="909"/>
                    <a:pt x="126" y="921"/>
                  </a:cubicBezTo>
                  <a:cubicBezTo>
                    <a:pt x="126" y="932"/>
                    <a:pt x="130" y="943"/>
                    <a:pt x="138" y="951"/>
                  </a:cubicBezTo>
                  <a:lnTo>
                    <a:pt x="232" y="1045"/>
                  </a:lnTo>
                  <a:cubicBezTo>
                    <a:pt x="249" y="1062"/>
                    <a:pt x="276" y="1062"/>
                    <a:pt x="293" y="1045"/>
                  </a:cubicBezTo>
                  <a:lnTo>
                    <a:pt x="319" y="1019"/>
                  </a:lnTo>
                  <a:cubicBezTo>
                    <a:pt x="339" y="999"/>
                    <a:pt x="369" y="994"/>
                    <a:pt x="394" y="1006"/>
                  </a:cubicBezTo>
                  <a:cubicBezTo>
                    <a:pt x="409" y="1013"/>
                    <a:pt x="425" y="1020"/>
                    <a:pt x="441" y="1025"/>
                  </a:cubicBezTo>
                  <a:cubicBezTo>
                    <a:pt x="466" y="1034"/>
                    <a:pt x="483" y="1058"/>
                    <a:pt x="483" y="1085"/>
                  </a:cubicBezTo>
                  <a:lnTo>
                    <a:pt x="483" y="1119"/>
                  </a:lnTo>
                  <a:cubicBezTo>
                    <a:pt x="483" y="1146"/>
                    <a:pt x="501" y="1167"/>
                    <a:pt x="526" y="1167"/>
                  </a:cubicBezTo>
                  <a:lnTo>
                    <a:pt x="658" y="1167"/>
                  </a:lnTo>
                  <a:cubicBezTo>
                    <a:pt x="678" y="1167"/>
                    <a:pt x="696" y="1152"/>
                    <a:pt x="700" y="1133"/>
                  </a:cubicBezTo>
                  <a:lnTo>
                    <a:pt x="716" y="1136"/>
                  </a:lnTo>
                  <a:cubicBezTo>
                    <a:pt x="711" y="1163"/>
                    <a:pt x="686" y="1183"/>
                    <a:pt x="658" y="1183"/>
                  </a:cubicBez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621">
              <a:extLst>
                <a:ext uri="{FF2B5EF4-FFF2-40B4-BE49-F238E27FC236}">
                  <a16:creationId xmlns:a16="http://schemas.microsoft.com/office/drawing/2014/main" id="{D6368468-4818-7A9E-F885-DE14FFAEC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4420" y="1528216"/>
              <a:ext cx="120890" cy="120890"/>
            </a:xfrm>
            <a:custGeom>
              <a:avLst/>
              <a:gdLst>
                <a:gd name="T0" fmla="*/ 250 w 551"/>
                <a:gd name="T1" fmla="*/ 551 h 551"/>
                <a:gd name="T2" fmla="*/ 64 w 551"/>
                <a:gd name="T3" fmla="*/ 446 h 551"/>
                <a:gd name="T4" fmla="*/ 12 w 551"/>
                <a:gd name="T5" fmla="*/ 238 h 551"/>
                <a:gd name="T6" fmla="*/ 238 w 551"/>
                <a:gd name="T7" fmla="*/ 12 h 551"/>
                <a:gd name="T8" fmla="*/ 445 w 551"/>
                <a:gd name="T9" fmla="*/ 63 h 551"/>
                <a:gd name="T10" fmla="*/ 551 w 551"/>
                <a:gd name="T11" fmla="*/ 246 h 551"/>
                <a:gd name="T12" fmla="*/ 535 w 551"/>
                <a:gd name="T13" fmla="*/ 248 h 551"/>
                <a:gd name="T14" fmla="*/ 435 w 551"/>
                <a:gd name="T15" fmla="*/ 76 h 551"/>
                <a:gd name="T16" fmla="*/ 240 w 551"/>
                <a:gd name="T17" fmla="*/ 28 h 551"/>
                <a:gd name="T18" fmla="*/ 28 w 551"/>
                <a:gd name="T19" fmla="*/ 240 h 551"/>
                <a:gd name="T20" fmla="*/ 78 w 551"/>
                <a:gd name="T21" fmla="*/ 436 h 551"/>
                <a:gd name="T22" fmla="*/ 251 w 551"/>
                <a:gd name="T23" fmla="*/ 534 h 551"/>
                <a:gd name="T24" fmla="*/ 250 w 551"/>
                <a:gd name="T25" fmla="*/ 551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1" h="551">
                  <a:moveTo>
                    <a:pt x="250" y="551"/>
                  </a:moveTo>
                  <a:cubicBezTo>
                    <a:pt x="177" y="543"/>
                    <a:pt x="109" y="504"/>
                    <a:pt x="64" y="446"/>
                  </a:cubicBezTo>
                  <a:cubicBezTo>
                    <a:pt x="19" y="386"/>
                    <a:pt x="0" y="312"/>
                    <a:pt x="12" y="238"/>
                  </a:cubicBezTo>
                  <a:cubicBezTo>
                    <a:pt x="30" y="122"/>
                    <a:pt x="123" y="29"/>
                    <a:pt x="238" y="12"/>
                  </a:cubicBezTo>
                  <a:cubicBezTo>
                    <a:pt x="312" y="0"/>
                    <a:pt x="386" y="18"/>
                    <a:pt x="445" y="63"/>
                  </a:cubicBezTo>
                  <a:cubicBezTo>
                    <a:pt x="503" y="107"/>
                    <a:pt x="542" y="174"/>
                    <a:pt x="551" y="246"/>
                  </a:cubicBezTo>
                  <a:lnTo>
                    <a:pt x="535" y="248"/>
                  </a:lnTo>
                  <a:cubicBezTo>
                    <a:pt x="526" y="181"/>
                    <a:pt x="490" y="118"/>
                    <a:pt x="435" y="76"/>
                  </a:cubicBezTo>
                  <a:cubicBezTo>
                    <a:pt x="379" y="35"/>
                    <a:pt x="310" y="17"/>
                    <a:pt x="240" y="28"/>
                  </a:cubicBezTo>
                  <a:cubicBezTo>
                    <a:pt x="132" y="45"/>
                    <a:pt x="45" y="132"/>
                    <a:pt x="28" y="240"/>
                  </a:cubicBezTo>
                  <a:cubicBezTo>
                    <a:pt x="18" y="310"/>
                    <a:pt x="35" y="380"/>
                    <a:pt x="78" y="436"/>
                  </a:cubicBezTo>
                  <a:cubicBezTo>
                    <a:pt x="120" y="491"/>
                    <a:pt x="183" y="527"/>
                    <a:pt x="251" y="534"/>
                  </a:cubicBezTo>
                  <a:lnTo>
                    <a:pt x="250" y="551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092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7C645-848D-FB47-E462-4AC041BED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hink-cell data - do not delete" hidden="1">
            <a:extLst>
              <a:ext uri="{FF2B5EF4-FFF2-40B4-BE49-F238E27FC236}">
                <a16:creationId xmlns:a16="http://schemas.microsoft.com/office/drawing/2014/main" id="{28A2BF74-23D3-E921-DB64-6BFC4AE67F6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797963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>
            <a:extLst>
              <a:ext uri="{FF2B5EF4-FFF2-40B4-BE49-F238E27FC236}">
                <a16:creationId xmlns:a16="http://schemas.microsoft.com/office/drawing/2014/main" id="{455B7650-B3BE-E170-1536-356A018DF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SVM performance improves WITH test and training set</a:t>
            </a:r>
            <a:endParaRPr lang="en-GB" sz="1800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7BB146A5-C0A5-86C4-AE74-1C079E31619E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Model selection and results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241682E4-EC69-4B18-D9D1-98A2118ECD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5CEED7-C433-725E-4026-9D5FDD1A3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21</a:t>
            </a:fld>
            <a:endParaRPr lang="en-GB" dirty="0"/>
          </a:p>
        </p:txBody>
      </p:sp>
      <p:pic>
        <p:nvPicPr>
          <p:cNvPr id="35" name="Picture Placeholder 34" descr="A map of a river&#10;&#10;Description automatically generated with medium confidence">
            <a:extLst>
              <a:ext uri="{FF2B5EF4-FFF2-40B4-BE49-F238E27FC236}">
                <a16:creationId xmlns:a16="http://schemas.microsoft.com/office/drawing/2014/main" id="{6C84DBD2-8506-3333-0B03-DFE1578E9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Picture Placeholder 21" descr="A graph showing a graph of a forest&#10;&#10;Description automatically generated with medium confidence">
            <a:extLst>
              <a:ext uri="{FF2B5EF4-FFF2-40B4-BE49-F238E27FC236}">
                <a16:creationId xmlns:a16="http://schemas.microsoft.com/office/drawing/2014/main" id="{3278AAAF-BEAB-571D-6141-2D5EF9ADE6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37" name="Picture Placeholder 36" descr="A graph showing a slope with a graph&#10;&#10;Description automatically generated with medium confidence">
            <a:extLst>
              <a:ext uri="{FF2B5EF4-FFF2-40B4-BE49-F238E27FC236}">
                <a16:creationId xmlns:a16="http://schemas.microsoft.com/office/drawing/2014/main" id="{80BEB9AE-BB15-8C30-F375-EB79376C21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9" name="Text Placeholder 21">
            <a:extLst>
              <a:ext uri="{FF2B5EF4-FFF2-40B4-BE49-F238E27FC236}">
                <a16:creationId xmlns:a16="http://schemas.microsoft.com/office/drawing/2014/main" id="{7461E0DA-EB79-2725-983C-CAAC075572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5576" y="1953489"/>
            <a:ext cx="5285506" cy="2858691"/>
          </a:xfrm>
        </p:spPr>
        <p:txBody>
          <a:bodyPr/>
          <a:lstStyle/>
          <a:p>
            <a:pPr>
              <a:buClr>
                <a:srgbClr val="1B4379"/>
              </a:buClr>
            </a:pPr>
            <a:r>
              <a:rPr lang="en-US" sz="1050" b="1" dirty="0"/>
              <a:t>Result with the whole training data:</a:t>
            </a:r>
          </a:p>
          <a:p>
            <a:pPr>
              <a:buClr>
                <a:srgbClr val="1B4379"/>
              </a:buClr>
            </a:pPr>
            <a:endParaRPr lang="en-US" sz="1050" b="1" dirty="0"/>
          </a:p>
          <a:p>
            <a:pPr>
              <a:buClr>
                <a:srgbClr val="1B4379"/>
              </a:buClr>
            </a:pPr>
            <a:endParaRPr lang="en-US" sz="1050" b="1" dirty="0"/>
          </a:p>
          <a:p>
            <a:pPr>
              <a:buClr>
                <a:srgbClr val="1B4379"/>
              </a:buClr>
            </a:pPr>
            <a:r>
              <a:rPr lang="en-US" sz="1050" b="1" dirty="0"/>
              <a:t>Result with increased C(</a:t>
            </a:r>
            <a:r>
              <a:rPr lang="en-US" b="1" dirty="0"/>
              <a:t>=20</a:t>
            </a:r>
            <a:r>
              <a:rPr lang="en-US" sz="1050" b="1" dirty="0"/>
              <a:t>) parameter:</a:t>
            </a:r>
          </a:p>
          <a:p>
            <a:pPr>
              <a:buClr>
                <a:srgbClr val="1B4379"/>
              </a:buClr>
            </a:pPr>
            <a:endParaRPr lang="en-US" b="1" dirty="0"/>
          </a:p>
          <a:p>
            <a:pPr>
              <a:buClr>
                <a:srgbClr val="1B4379"/>
              </a:buClr>
            </a:pPr>
            <a:endParaRPr lang="en-US" b="1" dirty="0"/>
          </a:p>
          <a:p>
            <a:pPr>
              <a:buClr>
                <a:srgbClr val="1B4379"/>
              </a:buClr>
            </a:pPr>
            <a:r>
              <a:rPr lang="en-US" sz="1050" b="1" dirty="0"/>
              <a:t>Result with increased C parameter on the test data:</a:t>
            </a:r>
          </a:p>
          <a:p>
            <a:pPr>
              <a:buClr>
                <a:srgbClr val="1B4379"/>
              </a:buClr>
            </a:pPr>
            <a:endParaRPr lang="en-US" sz="1050" b="1" dirty="0"/>
          </a:p>
          <a:p>
            <a:endParaRPr lang="en-US" b="1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964A4A9-B011-6160-4889-0741125ECA8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5333" r="11163" b="22142"/>
          <a:stretch/>
        </p:blipFill>
        <p:spPr>
          <a:xfrm>
            <a:off x="2451076" y="1953489"/>
            <a:ext cx="1985791" cy="2620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ADEDE73-E9AB-F68A-4F9A-DDF587F82C9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9713" r="9349" b="15258"/>
          <a:stretch/>
        </p:blipFill>
        <p:spPr>
          <a:xfrm>
            <a:off x="2694315" y="2706422"/>
            <a:ext cx="2026331" cy="26205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922B44B-A75F-17D7-A078-5A1EE910BA2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19620" r="6723" b="21428"/>
          <a:stretch/>
        </p:blipFill>
        <p:spPr>
          <a:xfrm>
            <a:off x="3324968" y="3493015"/>
            <a:ext cx="1990264" cy="262053"/>
          </a:xfrm>
          <a:prstGeom prst="rect">
            <a:avLst/>
          </a:prstGeom>
        </p:spPr>
      </p:pic>
      <p:sp>
        <p:nvSpPr>
          <p:cNvPr id="53" name="Textplatzhalter 5">
            <a:extLst>
              <a:ext uri="{FF2B5EF4-FFF2-40B4-BE49-F238E27FC236}">
                <a16:creationId xmlns:a16="http://schemas.microsoft.com/office/drawing/2014/main" id="{F6203BFE-B346-3DFA-7AD7-1578E4B83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5577" y="4299410"/>
            <a:ext cx="6100807" cy="957951"/>
          </a:xfrm>
        </p:spPr>
        <p:txBody>
          <a:bodyPr numCol="1">
            <a:normAutofit/>
          </a:bodyPr>
          <a:lstStyle/>
          <a:p>
            <a:pPr>
              <a:buClr>
                <a:srgbClr val="1B4379"/>
              </a:buClr>
            </a:pPr>
            <a:r>
              <a:rPr lang="en-US" sz="900" b="1" i="1" dirty="0"/>
              <a:t>Remember that the range of the target value is 17.1</a:t>
            </a:r>
          </a:p>
          <a:p>
            <a:pPr>
              <a:buClr>
                <a:srgbClr val="1B4379"/>
              </a:buClr>
            </a:pPr>
            <a:r>
              <a:rPr lang="en-US" b="1" i="1" dirty="0"/>
              <a:t>Source of Pictures:  </a:t>
            </a:r>
            <a:r>
              <a:rPr lang="en-GB" b="1" i="1" dirty="0" err="1"/>
              <a:t>Géron</a:t>
            </a:r>
            <a:r>
              <a:rPr lang="en-GB" b="1" i="1" dirty="0"/>
              <a:t>, </a:t>
            </a:r>
            <a:r>
              <a:rPr lang="en-GB" b="1" i="1" dirty="0" err="1"/>
              <a:t>Aurélien</a:t>
            </a:r>
            <a:r>
              <a:rPr lang="en-GB" b="1" i="1" dirty="0"/>
              <a:t>. Hands-on machine learning with Scikit-Learn, </a:t>
            </a:r>
            <a:r>
              <a:rPr lang="en-GB" b="1" i="1" dirty="0" err="1"/>
              <a:t>Keras</a:t>
            </a:r>
            <a:r>
              <a:rPr lang="en-GB" b="1" i="1" dirty="0"/>
              <a:t>, and TensorFlow: Concepts, tools, and techniques to build intelligent systems. O'Reilly Media, 2019.</a:t>
            </a:r>
            <a:endParaRPr lang="en-US" sz="900" b="1" i="1" dirty="0"/>
          </a:p>
          <a:p>
            <a:pPr>
              <a:buClr>
                <a:srgbClr val="1B4379"/>
              </a:buClr>
            </a:pPr>
            <a:endParaRPr lang="en-US" sz="900" b="1" i="1" dirty="0"/>
          </a:p>
        </p:txBody>
      </p:sp>
    </p:spTree>
    <p:extLst>
      <p:ext uri="{BB962C8B-B14F-4D97-AF65-F5344CB8AC3E}">
        <p14:creationId xmlns:p14="http://schemas.microsoft.com/office/powerpoint/2010/main" val="3360231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99BFF-2F92-85CB-017B-435D77C9E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E1CD0465-D007-6EBA-513C-6DC59171DDB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34346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AF0D381C-8E63-938A-57E5-ADCDE89D9CA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/>
          <a:srcRect r="3106"/>
          <a:stretch/>
        </p:blipFill>
        <p:spPr>
          <a:xfrm>
            <a:off x="6689084" y="0"/>
            <a:ext cx="2461579" cy="51435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AE3FBAF-37A2-C424-FEEF-BE2990D0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Feature importance request more emphasis on the past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9CBDAFF-B973-ED03-1E0D-6DC2175F1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5578" y="1682331"/>
            <a:ext cx="5826036" cy="28586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/>
              <a:t>Some features such as </a:t>
            </a:r>
            <a:r>
              <a:rPr lang="en-US" sz="1100" dirty="0" err="1"/>
              <a:t>tmean</a:t>
            </a:r>
            <a:r>
              <a:rPr lang="en-US" sz="1100" dirty="0"/>
              <a:t>, </a:t>
            </a:r>
            <a:r>
              <a:rPr lang="en-US" sz="1100" dirty="0" err="1"/>
              <a:t>rmean</a:t>
            </a:r>
            <a:r>
              <a:rPr lang="en-US" sz="1100" dirty="0"/>
              <a:t> and </a:t>
            </a:r>
            <a:r>
              <a:rPr lang="en-US" sz="1100" dirty="0" err="1"/>
              <a:t>temp_diff</a:t>
            </a:r>
            <a:r>
              <a:rPr lang="en-US" sz="1100" dirty="0"/>
              <a:t> given very low importance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Removed those features and re-trained out model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Test results w/o those features is very slightly worse (baseline was ≈ 1.0587)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/>
              <a:t>Highest importance given to previous 12 months average precipitation and temperature data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Instead of using previous 3-, 6- and 12-months averages, we’ll use 6-, 12-, 18- and 24-months averages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This will cost us loos of 2011 as a training data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Data Transformation and Outlier Removal had to be re-performed</a:t>
            </a:r>
          </a:p>
          <a:p>
            <a:endParaRPr lang="de-DE" sz="11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9436CC4-6194-24BF-1AEC-1D9A4CF58699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Model selection and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31619-86C6-A88E-CEC7-B96EAAD84B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133736-12A2-F602-99DB-35C177CA9B46}"/>
              </a:ext>
            </a:extLst>
          </p:cNvPr>
          <p:cNvSpPr/>
          <p:nvPr/>
        </p:nvSpPr>
        <p:spPr>
          <a:xfrm>
            <a:off x="6736389" y="660443"/>
            <a:ext cx="2371576" cy="2179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3D7989-B87C-7F08-F2A6-219C5EF8E75E}"/>
              </a:ext>
            </a:extLst>
          </p:cNvPr>
          <p:cNvSpPr/>
          <p:nvPr/>
        </p:nvSpPr>
        <p:spPr>
          <a:xfrm>
            <a:off x="6736389" y="1982115"/>
            <a:ext cx="2371576" cy="2179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FA6A55-8EA2-86E4-4B39-EEFD15EBE4F2}"/>
              </a:ext>
            </a:extLst>
          </p:cNvPr>
          <p:cNvSpPr/>
          <p:nvPr/>
        </p:nvSpPr>
        <p:spPr>
          <a:xfrm>
            <a:off x="6736389" y="2646898"/>
            <a:ext cx="2371576" cy="2179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102735D-F821-9092-5B22-05B47EC28651}"/>
              </a:ext>
            </a:extLst>
          </p:cNvPr>
          <p:cNvSpPr/>
          <p:nvPr/>
        </p:nvSpPr>
        <p:spPr>
          <a:xfrm>
            <a:off x="6736389" y="4839832"/>
            <a:ext cx="2371576" cy="217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1AA136-FD5D-46AC-A7F7-3257F3C25778}"/>
              </a:ext>
            </a:extLst>
          </p:cNvPr>
          <p:cNvSpPr/>
          <p:nvPr/>
        </p:nvSpPr>
        <p:spPr>
          <a:xfrm>
            <a:off x="6736389" y="3527515"/>
            <a:ext cx="2371576" cy="647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262FE6B-0589-06B5-2C8F-BA7C8FE043A6}"/>
              </a:ext>
            </a:extLst>
          </p:cNvPr>
          <p:cNvSpPr/>
          <p:nvPr/>
        </p:nvSpPr>
        <p:spPr>
          <a:xfrm>
            <a:off x="6736389" y="895612"/>
            <a:ext cx="2371576" cy="647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36F5734-01DB-2253-C193-FAB4483588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26" y="2602999"/>
            <a:ext cx="1949550" cy="25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79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5B089E-EC6C-4781-6CFE-ADEF969A6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hink-cell data - do not delete" hidden="1">
            <a:extLst>
              <a:ext uri="{FF2B5EF4-FFF2-40B4-BE49-F238E27FC236}">
                <a16:creationId xmlns:a16="http://schemas.microsoft.com/office/drawing/2014/main" id="{C39F63A6-9E9A-DC24-6CAA-565249E4DAC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1133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19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E1CD0465-D007-6EBA-513C-6DC59171DD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B8F41AD-9DAA-667E-EE20-E98D14851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/>
              <a:t>Feature Optimization leads more balanced importances</a:t>
            </a:r>
            <a:endParaRPr lang="en-GB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B1EA28C-99C7-6646-E2D1-1076A9F88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5578" y="1682331"/>
            <a:ext cx="5826036" cy="285869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/>
              <a:t>Feature optimization: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Drop low importance features to reduce noise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Add new, possibly important features</a:t>
            </a: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100" dirty="0"/>
              <a:t>As a result, we’ve managed to reduce RMSE below 1 (baseline was ≈ 1.0587)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/>
              <a:t>Unfortunately, PCA did not lead to further improvement: 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/>
              <a:t>Test results with PCA </a:t>
            </a:r>
            <a:r>
              <a:rPr lang="en-US" sz="1100" dirty="0" err="1"/>
              <a:t>n_components</a:t>
            </a:r>
            <a:r>
              <a:rPr lang="en-US" sz="1100" dirty="0"/>
              <a:t> = 0.85: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/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/>
              <a:t>Test results with PCA </a:t>
            </a:r>
            <a:r>
              <a:rPr lang="en-US" sz="1100" dirty="0" err="1"/>
              <a:t>n_components</a:t>
            </a:r>
            <a:r>
              <a:rPr lang="en-US" sz="1100" dirty="0"/>
              <a:t> = 0.95:</a:t>
            </a:r>
          </a:p>
          <a:p>
            <a:pPr>
              <a:buClr>
                <a:srgbClr val="1B4379"/>
              </a:buClr>
            </a:pPr>
            <a:endParaRPr lang="en-US" sz="1100" dirty="0"/>
          </a:p>
          <a:p>
            <a:pPr>
              <a:buClr>
                <a:srgbClr val="1B4379"/>
              </a:buClr>
            </a:pPr>
            <a:endParaRPr lang="en-US" sz="1100" dirty="0"/>
          </a:p>
          <a:p>
            <a:pPr>
              <a:buClr>
                <a:srgbClr val="1B4379"/>
              </a:buClr>
            </a:pPr>
            <a:endParaRPr lang="en-US" sz="1100" dirty="0"/>
          </a:p>
          <a:p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F91654-5F60-4CF1-7023-6F9DF21C9326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Model selection and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7085BF-E7B0-7ACC-6221-3338BB6346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5F01B08-E08C-AA2E-FF4E-C98D25E92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421" y="0"/>
            <a:ext cx="2461579" cy="5143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19CAFA8-0EBC-C901-46CC-001EAC8B9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75" y="2838584"/>
            <a:ext cx="1968601" cy="2921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004679-D649-C85B-55C3-7A35E6454B4F}"/>
              </a:ext>
            </a:extLst>
          </p:cNvPr>
          <p:cNvSpPr/>
          <p:nvPr/>
        </p:nvSpPr>
        <p:spPr>
          <a:xfrm>
            <a:off x="6736389" y="5245"/>
            <a:ext cx="2371576" cy="251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31780A-1E97-5CB2-5D23-FFEA82A485AB}"/>
              </a:ext>
            </a:extLst>
          </p:cNvPr>
          <p:cNvSpPr/>
          <p:nvPr/>
        </p:nvSpPr>
        <p:spPr>
          <a:xfrm>
            <a:off x="6736389" y="1473419"/>
            <a:ext cx="2371576" cy="2179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DAE446-FF67-5723-EAD6-623FF769108C}"/>
              </a:ext>
            </a:extLst>
          </p:cNvPr>
          <p:cNvSpPr/>
          <p:nvPr/>
        </p:nvSpPr>
        <p:spPr>
          <a:xfrm>
            <a:off x="6736389" y="756124"/>
            <a:ext cx="2371576" cy="44655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28F76-E564-1DE7-6BE7-5C9AA85CCF5E}"/>
              </a:ext>
            </a:extLst>
          </p:cNvPr>
          <p:cNvSpPr/>
          <p:nvPr/>
        </p:nvSpPr>
        <p:spPr>
          <a:xfrm>
            <a:off x="6736389" y="1953067"/>
            <a:ext cx="2371576" cy="2179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0BE4ED-E16B-E45D-EE45-0F3D61EC30A4}"/>
              </a:ext>
            </a:extLst>
          </p:cNvPr>
          <p:cNvSpPr/>
          <p:nvPr/>
        </p:nvSpPr>
        <p:spPr>
          <a:xfrm>
            <a:off x="6736389" y="2437219"/>
            <a:ext cx="2371576" cy="2179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65D53D4-BCE1-EA43-3A98-1E3F710CDD2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777" b="13794"/>
          <a:stretch/>
        </p:blipFill>
        <p:spPr>
          <a:xfrm>
            <a:off x="482475" y="3910114"/>
            <a:ext cx="1676545" cy="228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E27345-A0BE-B0E8-9A10-F6173D49DF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475" y="4600736"/>
            <a:ext cx="1638442" cy="22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522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06DA3-D316-E0CB-BCBB-4E685AB7D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5705F035-1DFC-3D7E-A057-5270236589E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05496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CD7C114-781F-0D47-3D83-FE3315453B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4F16AECD-839E-1E4E-27B8-B80B6BDD9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77" y="467871"/>
            <a:ext cx="8431331" cy="563645"/>
          </a:xfrm>
        </p:spPr>
        <p:txBody>
          <a:bodyPr vert="horz"/>
          <a:lstStyle/>
          <a:p>
            <a:pPr algn="ctr"/>
            <a:r>
              <a:rPr lang="en-GB" sz="3200" dirty="0"/>
              <a:t>NASA precipitation predictions fluctuates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92EC88-9E70-4C4B-8B92-48B23059C4A8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Model selection and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0620F-237D-70D1-503D-68DBAFCAE8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812D2EC-3FEF-4343-0F88-5BAB74E4A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200" y="1105200"/>
            <a:ext cx="66198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676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5B62BB-DDD7-3B34-B640-67D2220B67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866F7232-65AA-6FAB-E93A-BBFBB5B3FF4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705F035-1DFC-3D7E-A057-5270236589E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FD16B41-FF66-6C34-219D-FAE10D14A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77" y="467871"/>
            <a:ext cx="8431331" cy="563645"/>
          </a:xfrm>
        </p:spPr>
        <p:txBody>
          <a:bodyPr vert="horz"/>
          <a:lstStyle/>
          <a:p>
            <a:pPr algn="ctr"/>
            <a:r>
              <a:rPr lang="en-GB" dirty="0"/>
              <a:t>NASA predicts increase in temp.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3B6AE2D-EC23-EAC0-F150-B1680726CCA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Model selection and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5728FD-3883-6438-845A-5778BFA3E1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F9F72F-7DF0-E97A-FA0B-E21D9C428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1103754"/>
            <a:ext cx="6615734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960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BC996-148B-08E4-36A0-76D52217E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ACD7C114-781F-0D47-3D83-FE3315453BB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601825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02C32C9-1D4A-3D4D-4F2E-461D03C56A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E97AF96-230B-D0F3-F2D2-64F3FD169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77" y="467871"/>
            <a:ext cx="8431331" cy="563645"/>
          </a:xfrm>
        </p:spPr>
        <p:txBody>
          <a:bodyPr vert="horz"/>
          <a:lstStyle/>
          <a:p>
            <a:pPr algn="ctr"/>
            <a:r>
              <a:rPr lang="en-GB" dirty="0"/>
              <a:t>2022 </a:t>
            </a:r>
            <a:r>
              <a:rPr lang="en-GB" dirty="0" err="1"/>
              <a:t>pdsı</a:t>
            </a:r>
            <a:r>
              <a:rPr lang="en-GB" dirty="0"/>
              <a:t> actual vs predictions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8C8C36-58CD-2C11-A8D2-02F7BECA6EFE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Model selection and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D11E8B-5AF0-E304-852A-A9405B021C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73AEC818-402F-2818-8DF8-3853254F489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2596"/>
            <a:ext cx="4572000" cy="3216533"/>
          </a:xfrm>
          <a:prstGeom prst="rect">
            <a:avLst/>
          </a:prstGeom>
        </p:spPr>
      </p:pic>
      <p:pic>
        <p:nvPicPr>
          <p:cNvPr id="20" name="Picture 19" descr="A map of the united states&#10;&#10;Description automatically generated">
            <a:extLst>
              <a:ext uri="{FF2B5EF4-FFF2-40B4-BE49-F238E27FC236}">
                <a16:creationId xmlns:a16="http://schemas.microsoft.com/office/drawing/2014/main" id="{D12545BD-AD1C-689C-9754-B7F6AF6D31F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3" y="1282597"/>
            <a:ext cx="4571997" cy="321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10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48CD7-D482-A198-4361-444038ACD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0B6F1ED4-EF92-4D52-6114-F25512011F7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847013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CD7C114-781F-0D47-3D83-FE3315453B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9AE1106-5C1A-0181-5C75-CA8253D5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77" y="467871"/>
            <a:ext cx="8431331" cy="563645"/>
          </a:xfrm>
        </p:spPr>
        <p:txBody>
          <a:bodyPr vert="horz"/>
          <a:lstStyle/>
          <a:p>
            <a:pPr algn="ctr"/>
            <a:r>
              <a:rPr lang="en-GB" dirty="0"/>
              <a:t>2023 </a:t>
            </a:r>
            <a:r>
              <a:rPr lang="en-GB" dirty="0" err="1"/>
              <a:t>pdsı</a:t>
            </a:r>
            <a:r>
              <a:rPr lang="en-GB" dirty="0"/>
              <a:t> actual vs predictions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8D02E6-7DCE-46B5-AF59-036698AD5605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Model selection and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AE92EA-3563-FD71-46FE-2CC0DB2BC1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0B69DB31-81D2-7C27-8396-E8A83CD95B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1599"/>
            <a:ext cx="4507711" cy="3218400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996013A-D94C-F141-572D-F071F4A2639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7712" y="1281600"/>
            <a:ext cx="4636288" cy="321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07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C5AEE-8382-88CF-0A20-61FA772DB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hink-cell data - do not delete" hidden="1">
            <a:extLst>
              <a:ext uri="{FF2B5EF4-FFF2-40B4-BE49-F238E27FC236}">
                <a16:creationId xmlns:a16="http://schemas.microsoft.com/office/drawing/2014/main" id="{A02C32C9-1D4A-3D4D-4F2E-461D03C56A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11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E7B7939-EF59-8B79-155D-21221D9E4DA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3DE96DB0-8BA0-4B2D-104C-02E455E53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77" y="467871"/>
            <a:ext cx="8431331" cy="563645"/>
          </a:xfrm>
        </p:spPr>
        <p:txBody>
          <a:bodyPr vert="horz"/>
          <a:lstStyle/>
          <a:p>
            <a:pPr algn="ctr"/>
            <a:r>
              <a:rPr lang="en-GB" dirty="0"/>
              <a:t>PDSI projection 2024-2050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185C54-8B7A-E235-FEB5-E79F74823681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Model selection and results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CEE19-CFFE-0B71-B8FD-43696F057D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80024D4-BF70-400C-3A48-827A469082A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5" r="2342" b="10703"/>
          <a:stretch/>
        </p:blipFill>
        <p:spPr>
          <a:xfrm>
            <a:off x="1549525" y="1156423"/>
            <a:ext cx="6044949" cy="38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013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0E674-0EA4-BE75-8A6F-46E8B4362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8AE2-1795-C792-F290-D75EF3FF7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575" y="3381521"/>
            <a:ext cx="8533699" cy="1965394"/>
          </a:xfrm>
        </p:spPr>
        <p:txBody>
          <a:bodyPr/>
          <a:lstStyle/>
          <a:p>
            <a:r>
              <a:rPr lang="en-GB" dirty="0"/>
              <a:t>THANKS FOR </a:t>
            </a:r>
            <a:br>
              <a:rPr lang="en-GB" dirty="0"/>
            </a:br>
            <a:r>
              <a:rPr lang="en-GB" dirty="0"/>
              <a:t>YOUR ATTENTION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2264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739A3-F893-E64C-E2B1-7AE1F397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9F4635BE-473F-3A05-FADF-A9D0C6CEC65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745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75407A6-C5BC-64F8-3C3A-E08CF44C10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D98F2C0-4299-9D7D-0FF9-3D25A9B26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US" dirty="0"/>
              <a:t>What is Drought? 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C56F338-C3FA-D961-D9A0-FA54BAB19F5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Project intro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D12BF-9C94-D9EC-EF70-262381788A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D84B5C9-3600-45A0-9019-1E4F2964A26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0441" r="11956" b="-1"/>
          <a:stretch/>
        </p:blipFill>
        <p:spPr>
          <a:xfrm>
            <a:off x="4671913" y="7"/>
            <a:ext cx="4472089" cy="5143493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02CA808-D5DF-64BB-867A-0D8A4D495860}"/>
              </a:ext>
            </a:extLst>
          </p:cNvPr>
          <p:cNvSpPr txBox="1">
            <a:spLocks/>
          </p:cNvSpPr>
          <p:nvPr/>
        </p:nvSpPr>
        <p:spPr>
          <a:xfrm>
            <a:off x="385577" y="1749973"/>
            <a:ext cx="3464716" cy="288275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>
                <a:latin typeface="+mj-lt"/>
              </a:rPr>
              <a:t>Drought is a prolonged dry period in the natural climate cycle that can occur anywhere in the world. It is a slow-onset disaster characterized by the lack of precipitation, resulting in a water shortage. </a:t>
            </a:r>
          </a:p>
          <a:p>
            <a:pPr>
              <a:lnSpc>
                <a:spcPct val="250000"/>
              </a:lnSpc>
            </a:pPr>
            <a:endParaRPr lang="en-US" sz="1500" dirty="0">
              <a:latin typeface="Noto Sans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sz="1500" dirty="0">
              <a:latin typeface="Noto Sans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sz="1500" dirty="0">
              <a:latin typeface="Noto Sans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sz="1500" dirty="0">
              <a:latin typeface="Noto Sans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CN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8B432-DF76-E1D3-6158-8C9BB5F33CB5}"/>
              </a:ext>
            </a:extLst>
          </p:cNvPr>
          <p:cNvSpPr txBox="1"/>
          <p:nvPr/>
        </p:nvSpPr>
        <p:spPr>
          <a:xfrm>
            <a:off x="385576" y="4177862"/>
            <a:ext cx="45105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500" dirty="0">
                <a:hlinkClick r:id="rId7"/>
              </a:rPr>
              <a:t>https://www.who.int/health-topics/drought#tab=tab_1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294288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>
            <a:extLst>
              <a:ext uri="{FF2B5EF4-FFF2-40B4-BE49-F238E27FC236}">
                <a16:creationId xmlns:a16="http://schemas.microsoft.com/office/drawing/2014/main" id="{0A037022-F74E-5EFF-05D6-25F6A8C0B7C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99867526"/>
              </p:ext>
            </p:extLst>
          </p:nvPr>
        </p:nvGraphicFramePr>
        <p:xfrm>
          <a:off x="1144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6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0A037022-F74E-5EFF-05D6-25F6A8C0B7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4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77608E3-27DD-9240-9C72-7B47C6607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5341" y="687600"/>
            <a:ext cx="3630008" cy="1355479"/>
          </a:xfrm>
        </p:spPr>
        <p:txBody>
          <a:bodyPr vert="horz">
            <a:noAutofit/>
          </a:bodyPr>
          <a:lstStyle/>
          <a:p>
            <a:r>
              <a:rPr lang="en-US" sz="2000" b="1" cap="all" dirty="0">
                <a:latin typeface="+mn-lt"/>
              </a:rPr>
              <a:t>Drought Impacts and the Importance of Its Projection</a:t>
            </a:r>
            <a:endParaRPr lang="en-CN" sz="2000" b="1" cap="all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CB400-22C6-2E4D-B62C-9446BDFAC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341" y="2146213"/>
            <a:ext cx="3630008" cy="28827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400" b="1" dirty="0">
                <a:latin typeface="+mj-lt"/>
              </a:rPr>
              <a:t>Drought’s consequences are far-reaching, impacting water quality, public health, the economy, the natural environment, public infrastructure, and more</a:t>
            </a:r>
          </a:p>
          <a:p>
            <a:pPr marL="0" indent="0">
              <a:buNone/>
            </a:pPr>
            <a:endParaRPr lang="en-US" sz="1500" dirty="0">
              <a:latin typeface="Open Sans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latin typeface="Open Sans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latin typeface="Open Sans" panose="020F0502020204030204" pitchFamily="34" charset="0"/>
            </a:endParaRPr>
          </a:p>
          <a:p>
            <a:pPr marL="0" indent="0">
              <a:buNone/>
            </a:pPr>
            <a:r>
              <a:rPr lang="en-US" sz="1500" dirty="0">
                <a:latin typeface="Open Sans" panose="020F0502020204030204" pitchFamily="34" charset="0"/>
                <a:hlinkClick r:id="rId5"/>
              </a:rPr>
              <a:t>https://www.drought.gov</a:t>
            </a:r>
            <a:endParaRPr lang="en-US" sz="1500" dirty="0">
              <a:latin typeface="Open Sans" panose="020F0502020204030204" pitchFamily="34" charset="0"/>
            </a:endParaRPr>
          </a:p>
          <a:p>
            <a:pPr marL="0" indent="0">
              <a:buNone/>
            </a:pPr>
            <a:endParaRPr lang="en-US" sz="1500" dirty="0">
              <a:latin typeface="Open Sans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CE47B7-05D0-3344-A48D-EFD652F14F7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7030" r="23436" b="-1"/>
          <a:stretch/>
        </p:blipFill>
        <p:spPr>
          <a:xfrm>
            <a:off x="16" y="7"/>
            <a:ext cx="4587412" cy="5143493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24416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38C81C-C850-8410-3156-A8A326A97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042558A-92D9-1021-7266-274A768DEC8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349082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F4635BE-473F-3A05-FADF-A9D0C6CEC6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9EB6284-C2F8-B58B-55AB-9ED61BC9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US" dirty="0"/>
              <a:t>Drought Impacts and the Importance of Its Projection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BCCA89F-FF80-C65A-E3D9-AF7405AB6559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Project intro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89E13A-B235-D0A8-6140-009B5814E1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8770A1-AF0E-6B84-BE59-509DA404D573}"/>
              </a:ext>
            </a:extLst>
          </p:cNvPr>
          <p:cNvSpPr txBox="1">
            <a:spLocks/>
          </p:cNvSpPr>
          <p:nvPr/>
        </p:nvSpPr>
        <p:spPr>
          <a:xfrm>
            <a:off x="385577" y="1749973"/>
            <a:ext cx="3464716" cy="288275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400" b="1" dirty="0">
                <a:latin typeface="+mj-lt"/>
              </a:rPr>
              <a:t>Water scarcity impacts 40% of the world’s population, and as many as 700 million people are at-risk of being displaced as a result of drought by 2030</a:t>
            </a:r>
            <a:endParaRPr lang="en-US" sz="1500" dirty="0">
              <a:latin typeface="Noto Sans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sz="1500" dirty="0">
              <a:latin typeface="Noto Sans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sz="1500" dirty="0">
              <a:latin typeface="Noto Sans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US" sz="1500" dirty="0">
              <a:latin typeface="Noto Sans" panose="020B0604020202020204" pitchFamily="34" charset="0"/>
            </a:endParaRPr>
          </a:p>
          <a:p>
            <a:pPr>
              <a:lnSpc>
                <a:spcPct val="250000"/>
              </a:lnSpc>
            </a:pPr>
            <a:endParaRPr lang="en-CN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99E2AA-7122-5C4C-18A6-00A041E785BB}"/>
              </a:ext>
            </a:extLst>
          </p:cNvPr>
          <p:cNvSpPr txBox="1"/>
          <p:nvPr/>
        </p:nvSpPr>
        <p:spPr>
          <a:xfrm>
            <a:off x="385577" y="4177862"/>
            <a:ext cx="4510530" cy="6181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500" dirty="0">
                <a:hlinkClick r:id="rId6"/>
              </a:rPr>
              <a:t>https://www.who.int/health-topics/drought#tab=tab_1</a:t>
            </a:r>
            <a:endParaRPr lang="en-US" sz="1500" dirty="0"/>
          </a:p>
          <a:p>
            <a:pPr>
              <a:spcAft>
                <a:spcPts val="450"/>
              </a:spcAft>
            </a:pPr>
            <a:endParaRPr lang="en-US" sz="15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DCE94-F147-7685-F800-8B7FFFFBF2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1561" r="6593" b="-1"/>
          <a:stretch/>
        </p:blipFill>
        <p:spPr>
          <a:xfrm>
            <a:off x="5139181" y="1618703"/>
            <a:ext cx="3947160" cy="3145289"/>
          </a:xfrm>
          <a:custGeom>
            <a:avLst/>
            <a:gdLst/>
            <a:ahLst/>
            <a:cxnLst/>
            <a:rect l="l" t="t" r="r" b="b"/>
            <a:pathLst>
              <a:path w="5283866" h="4210442">
                <a:moveTo>
                  <a:pt x="839883" y="18"/>
                </a:moveTo>
                <a:cubicBezTo>
                  <a:pt x="851945" y="328"/>
                  <a:pt x="864423" y="4671"/>
                  <a:pt x="875727" y="6050"/>
                </a:cubicBezTo>
                <a:cubicBezTo>
                  <a:pt x="1125267" y="36932"/>
                  <a:pt x="1374804" y="70296"/>
                  <a:pt x="1624617" y="99799"/>
                </a:cubicBezTo>
                <a:cubicBezTo>
                  <a:pt x="1858164" y="127373"/>
                  <a:pt x="2093363" y="133714"/>
                  <a:pt x="2328012" y="148051"/>
                </a:cubicBezTo>
                <a:cubicBezTo>
                  <a:pt x="2612016" y="165424"/>
                  <a:pt x="2895470" y="189965"/>
                  <a:pt x="3177820" y="228566"/>
                </a:cubicBezTo>
                <a:cubicBezTo>
                  <a:pt x="3373866" y="255590"/>
                  <a:pt x="3571843" y="274338"/>
                  <a:pt x="3770646" y="252831"/>
                </a:cubicBezTo>
                <a:cubicBezTo>
                  <a:pt x="3780572" y="251727"/>
                  <a:pt x="3791878" y="248144"/>
                  <a:pt x="3800149" y="251727"/>
                </a:cubicBezTo>
                <a:cubicBezTo>
                  <a:pt x="3896658" y="291986"/>
                  <a:pt x="4001986" y="263033"/>
                  <a:pt x="4102076" y="288400"/>
                </a:cubicBezTo>
                <a:cubicBezTo>
                  <a:pt x="4076434" y="386286"/>
                  <a:pt x="3966416" y="378289"/>
                  <a:pt x="3904377" y="446120"/>
                </a:cubicBezTo>
                <a:cubicBezTo>
                  <a:pt x="4005570" y="473141"/>
                  <a:pt x="4096562" y="500439"/>
                  <a:pt x="4188933" y="520843"/>
                </a:cubicBezTo>
                <a:cubicBezTo>
                  <a:pt x="4286818" y="542350"/>
                  <a:pt x="4369813" y="600531"/>
                  <a:pt x="4465492" y="626449"/>
                </a:cubicBezTo>
                <a:cubicBezTo>
                  <a:pt x="4485897" y="631964"/>
                  <a:pt x="4510437" y="651264"/>
                  <a:pt x="4517606" y="670015"/>
                </a:cubicBezTo>
                <a:cubicBezTo>
                  <a:pt x="4540768" y="730677"/>
                  <a:pt x="5003171" y="900804"/>
                  <a:pt x="4948576" y="954847"/>
                </a:cubicBezTo>
                <a:cubicBezTo>
                  <a:pt x="4925966" y="977182"/>
                  <a:pt x="4896738" y="993174"/>
                  <a:pt x="4866132" y="1015233"/>
                </a:cubicBezTo>
                <a:cubicBezTo>
                  <a:pt x="4912180" y="1056869"/>
                  <a:pt x="4964017" y="1075067"/>
                  <a:pt x="5019164" y="1087474"/>
                </a:cubicBezTo>
                <a:cubicBezTo>
                  <a:pt x="5035708" y="1091335"/>
                  <a:pt x="5051977" y="1099055"/>
                  <a:pt x="5053630" y="1117806"/>
                </a:cubicBezTo>
                <a:cubicBezTo>
                  <a:pt x="5055284" y="1137382"/>
                  <a:pt x="5038464" y="1145101"/>
                  <a:pt x="5024404" y="1154202"/>
                </a:cubicBezTo>
                <a:cubicBezTo>
                  <a:pt x="5004826" y="1166885"/>
                  <a:pt x="4985800" y="1177916"/>
                  <a:pt x="4960984" y="1179569"/>
                </a:cubicBezTo>
                <a:cubicBezTo>
                  <a:pt x="4920176" y="1182051"/>
                  <a:pt x="4900600" y="1217344"/>
                  <a:pt x="4876887" y="1243814"/>
                </a:cubicBezTo>
                <a:cubicBezTo>
                  <a:pt x="4863652" y="1258705"/>
                  <a:pt x="4857034" y="1288759"/>
                  <a:pt x="4880195" y="1293998"/>
                </a:cubicBezTo>
                <a:cubicBezTo>
                  <a:pt x="4935892" y="1306682"/>
                  <a:pt x="4931480" y="1343355"/>
                  <a:pt x="4930104" y="1384991"/>
                </a:cubicBezTo>
                <a:cubicBezTo>
                  <a:pt x="4928173" y="1436553"/>
                  <a:pt x="4895360" y="1460265"/>
                  <a:pt x="4855103" y="1480119"/>
                </a:cubicBezTo>
                <a:cubicBezTo>
                  <a:pt x="4841316" y="1487011"/>
                  <a:pt x="4821740" y="1486735"/>
                  <a:pt x="4816500" y="1508242"/>
                </a:cubicBezTo>
                <a:cubicBezTo>
                  <a:pt x="4839110" y="1528648"/>
                  <a:pt x="4866684" y="1512103"/>
                  <a:pt x="4890949" y="1517893"/>
                </a:cubicBezTo>
                <a:cubicBezTo>
                  <a:pt x="4911077" y="1522581"/>
                  <a:pt x="4944441" y="1520100"/>
                  <a:pt x="4916868" y="1557599"/>
                </a:cubicBezTo>
                <a:cubicBezTo>
                  <a:pt x="4908870" y="1568352"/>
                  <a:pt x="4918245" y="1576625"/>
                  <a:pt x="4928448" y="1577453"/>
                </a:cubicBezTo>
                <a:cubicBezTo>
                  <a:pt x="5010066" y="1586000"/>
                  <a:pt x="4972566" y="1661827"/>
                  <a:pt x="4998760" y="1701809"/>
                </a:cubicBezTo>
                <a:cubicBezTo>
                  <a:pt x="5005928" y="1712836"/>
                  <a:pt x="4998208" y="1731862"/>
                  <a:pt x="4986903" y="1736550"/>
                </a:cubicBezTo>
                <a:cubicBezTo>
                  <a:pt x="4914660" y="1767432"/>
                  <a:pt x="4904735" y="1841053"/>
                  <a:pt x="4869716" y="1904472"/>
                </a:cubicBezTo>
                <a:cubicBezTo>
                  <a:pt x="4907768" y="1929562"/>
                  <a:pt x="4953264" y="1935077"/>
                  <a:pt x="4994348" y="1951346"/>
                </a:cubicBezTo>
                <a:cubicBezTo>
                  <a:pt x="5037087" y="1968441"/>
                  <a:pt x="5037087" y="1981125"/>
                  <a:pt x="5001792" y="2030756"/>
                </a:cubicBezTo>
                <a:cubicBezTo>
                  <a:pt x="5093611" y="2041511"/>
                  <a:pt x="5093611" y="2041511"/>
                  <a:pt x="5065212" y="2119543"/>
                </a:cubicBezTo>
                <a:cubicBezTo>
                  <a:pt x="5142142" y="2126712"/>
                  <a:pt x="5192876" y="2163660"/>
                  <a:pt x="5204732" y="2244450"/>
                </a:cubicBezTo>
                <a:cubicBezTo>
                  <a:pt x="5210523" y="2283604"/>
                  <a:pt x="5245265" y="2302077"/>
                  <a:pt x="5283866" y="2328272"/>
                </a:cubicBezTo>
                <a:cubicBezTo>
                  <a:pt x="5235890" y="2353641"/>
                  <a:pt x="5203354" y="2406580"/>
                  <a:pt x="5147380" y="2350606"/>
                </a:cubicBezTo>
                <a:cubicBezTo>
                  <a:pt x="5126976" y="2330203"/>
                  <a:pt x="5128904" y="2356121"/>
                  <a:pt x="5126148" y="2363566"/>
                </a:cubicBezTo>
                <a:cubicBezTo>
                  <a:pt x="5119532" y="2381764"/>
                  <a:pt x="5133316" y="2393897"/>
                  <a:pt x="5142417" y="2407682"/>
                </a:cubicBezTo>
                <a:cubicBezTo>
                  <a:pt x="5151240" y="2421470"/>
                  <a:pt x="5161718" y="2436083"/>
                  <a:pt x="5164200" y="2451526"/>
                </a:cubicBezTo>
                <a:cubicBezTo>
                  <a:pt x="5165852" y="2462279"/>
                  <a:pt x="5157858" y="2477994"/>
                  <a:pt x="5149034" y="2485992"/>
                </a:cubicBezTo>
                <a:cubicBezTo>
                  <a:pt x="5102710" y="2528178"/>
                  <a:pt x="5130284" y="2623031"/>
                  <a:pt x="5042601" y="2635164"/>
                </a:cubicBezTo>
                <a:cubicBezTo>
                  <a:pt x="5003171" y="2640677"/>
                  <a:pt x="4984146" y="2675420"/>
                  <a:pt x="4955194" y="2694445"/>
                </a:cubicBezTo>
                <a:cubicBezTo>
                  <a:pt x="4854552" y="2760897"/>
                  <a:pt x="4787272" y="2846375"/>
                  <a:pt x="4756116" y="2963836"/>
                </a:cubicBezTo>
                <a:cubicBezTo>
                  <a:pt x="4747568" y="2996372"/>
                  <a:pt x="4714754" y="3022569"/>
                  <a:pt x="4693523" y="3051244"/>
                </a:cubicBezTo>
                <a:cubicBezTo>
                  <a:pt x="4703726" y="3072199"/>
                  <a:pt x="4759424" y="3026979"/>
                  <a:pt x="4739848" y="3082125"/>
                </a:cubicBezTo>
                <a:cubicBezTo>
                  <a:pt x="4724958" y="3123486"/>
                  <a:pt x="4686906" y="3149129"/>
                  <a:pt x="4651060" y="3173670"/>
                </a:cubicBezTo>
                <a:cubicBezTo>
                  <a:pt x="4610252" y="3201518"/>
                  <a:pt x="4565032" y="3223852"/>
                  <a:pt x="4546556" y="3275413"/>
                </a:cubicBezTo>
                <a:cubicBezTo>
                  <a:pt x="4542697" y="3286444"/>
                  <a:pt x="4530288" y="3298024"/>
                  <a:pt x="4519261" y="3302437"/>
                </a:cubicBezTo>
                <a:cubicBezTo>
                  <a:pt x="3944081" y="4209875"/>
                  <a:pt x="2528194" y="4215939"/>
                  <a:pt x="2364961" y="4209597"/>
                </a:cubicBezTo>
                <a:cubicBezTo>
                  <a:pt x="2167260" y="4201602"/>
                  <a:pt x="1980313" y="4145627"/>
                  <a:pt x="1796951" y="4075867"/>
                </a:cubicBezTo>
                <a:cubicBezTo>
                  <a:pt x="1719469" y="4046365"/>
                  <a:pt x="1647505" y="4004453"/>
                  <a:pt x="1572227" y="3971917"/>
                </a:cubicBezTo>
                <a:cubicBezTo>
                  <a:pt x="1468277" y="3926971"/>
                  <a:pt x="1388040" y="3841219"/>
                  <a:pt x="1284364" y="3805097"/>
                </a:cubicBezTo>
                <a:cubicBezTo>
                  <a:pt x="1177655" y="3767873"/>
                  <a:pt x="1086388" y="3699767"/>
                  <a:pt x="976645" y="3670815"/>
                </a:cubicBezTo>
                <a:cubicBezTo>
                  <a:pt x="918742" y="3655375"/>
                  <a:pt x="862768" y="3627527"/>
                  <a:pt x="871866" y="3547839"/>
                </a:cubicBezTo>
                <a:cubicBezTo>
                  <a:pt x="874349" y="3525228"/>
                  <a:pt x="859184" y="3506755"/>
                  <a:pt x="835195" y="3513373"/>
                </a:cubicBezTo>
                <a:cubicBezTo>
                  <a:pt x="789424" y="3525780"/>
                  <a:pt x="768744" y="3492967"/>
                  <a:pt x="743375" y="3468427"/>
                </a:cubicBezTo>
                <a:cubicBezTo>
                  <a:pt x="698156" y="3424863"/>
                  <a:pt x="655142" y="3378540"/>
                  <a:pt x="583175" y="3371370"/>
                </a:cubicBezTo>
                <a:cubicBezTo>
                  <a:pt x="596961" y="3337178"/>
                  <a:pt x="620399" y="3342142"/>
                  <a:pt x="641906" y="3349311"/>
                </a:cubicBezTo>
                <a:cubicBezTo>
                  <a:pt x="698432" y="3368062"/>
                  <a:pt x="754405" y="3389293"/>
                  <a:pt x="810930" y="3408042"/>
                </a:cubicBezTo>
                <a:cubicBezTo>
                  <a:pt x="847878" y="3420175"/>
                  <a:pt x="884551" y="3437271"/>
                  <a:pt x="933908" y="3423758"/>
                </a:cubicBezTo>
                <a:cubicBezTo>
                  <a:pt x="891445" y="3354826"/>
                  <a:pt x="819202" y="3342418"/>
                  <a:pt x="760747" y="3321187"/>
                </a:cubicBezTo>
                <a:cubicBezTo>
                  <a:pt x="687678" y="3294441"/>
                  <a:pt x="644664" y="3243980"/>
                  <a:pt x="593101" y="3187731"/>
                </a:cubicBezTo>
                <a:cubicBezTo>
                  <a:pt x="646869" y="3174220"/>
                  <a:pt x="680233" y="3215581"/>
                  <a:pt x="722419" y="3213374"/>
                </a:cubicBezTo>
                <a:cubicBezTo>
                  <a:pt x="724627" y="3206207"/>
                  <a:pt x="728486" y="3195729"/>
                  <a:pt x="727934" y="3195451"/>
                </a:cubicBezTo>
                <a:cubicBezTo>
                  <a:pt x="659002" y="3164570"/>
                  <a:pt x="626741" y="3106666"/>
                  <a:pt x="615987" y="3036630"/>
                </a:cubicBezTo>
                <a:cubicBezTo>
                  <a:pt x="610473" y="3000510"/>
                  <a:pt x="585381" y="2989205"/>
                  <a:pt x="560564" y="2972660"/>
                </a:cubicBezTo>
                <a:cubicBezTo>
                  <a:pt x="473984" y="2913930"/>
                  <a:pt x="382441" y="2860713"/>
                  <a:pt x="311302" y="2779924"/>
                </a:cubicBezTo>
                <a:cubicBezTo>
                  <a:pt x="393471" y="2790677"/>
                  <a:pt x="459371" y="2843341"/>
                  <a:pt x="547882" y="2865952"/>
                </a:cubicBezTo>
                <a:cubicBezTo>
                  <a:pt x="477570" y="2777166"/>
                  <a:pt x="386577" y="2732222"/>
                  <a:pt x="303582" y="2678453"/>
                </a:cubicBezTo>
                <a:cubicBezTo>
                  <a:pt x="265806" y="2653913"/>
                  <a:pt x="230790" y="2622479"/>
                  <a:pt x="185016" y="2609244"/>
                </a:cubicBezTo>
                <a:cubicBezTo>
                  <a:pt x="168748" y="2604556"/>
                  <a:pt x="142002" y="2594630"/>
                  <a:pt x="154963" y="2568435"/>
                </a:cubicBezTo>
                <a:cubicBezTo>
                  <a:pt x="165990" y="2546654"/>
                  <a:pt x="187773" y="2553269"/>
                  <a:pt x="207627" y="2559612"/>
                </a:cubicBezTo>
                <a:cubicBezTo>
                  <a:pt x="255328" y="2575330"/>
                  <a:pt x="304685" y="2575604"/>
                  <a:pt x="369207" y="2575330"/>
                </a:cubicBezTo>
                <a:cubicBezTo>
                  <a:pt x="315163" y="2503363"/>
                  <a:pt x="216174" y="2524871"/>
                  <a:pt x="169852" y="2449319"/>
                </a:cubicBezTo>
                <a:cubicBezTo>
                  <a:pt x="227755" y="2436083"/>
                  <a:pt x="272424" y="2463381"/>
                  <a:pt x="319299" y="2468619"/>
                </a:cubicBezTo>
                <a:cubicBezTo>
                  <a:pt x="361761" y="2473307"/>
                  <a:pt x="372239" y="2460624"/>
                  <a:pt x="362313" y="2418988"/>
                </a:cubicBezTo>
                <a:cubicBezTo>
                  <a:pt x="346873" y="2354190"/>
                  <a:pt x="370034" y="2321102"/>
                  <a:pt x="431798" y="2338750"/>
                </a:cubicBezTo>
                <a:cubicBezTo>
                  <a:pt x="489149" y="2355293"/>
                  <a:pt x="495215" y="2331030"/>
                  <a:pt x="479775" y="2294082"/>
                </a:cubicBezTo>
                <a:cubicBezTo>
                  <a:pt x="457716" y="2240315"/>
                  <a:pt x="482807" y="2198678"/>
                  <a:pt x="499903" y="2153458"/>
                </a:cubicBezTo>
                <a:cubicBezTo>
                  <a:pt x="526099" y="2084525"/>
                  <a:pt x="515069" y="2050885"/>
                  <a:pt x="458544" y="1999599"/>
                </a:cubicBezTo>
                <a:cubicBezTo>
                  <a:pt x="426835" y="1970921"/>
                  <a:pt x="392645" y="1946658"/>
                  <a:pt x="346596" y="1921843"/>
                </a:cubicBezTo>
                <a:cubicBezTo>
                  <a:pt x="452753" y="1908331"/>
                  <a:pt x="341358" y="1862836"/>
                  <a:pt x="378857" y="1834435"/>
                </a:cubicBezTo>
                <a:cubicBezTo>
                  <a:pt x="453856" y="1822854"/>
                  <a:pt x="515069" y="1913294"/>
                  <a:pt x="617091" y="1887376"/>
                </a:cubicBezTo>
                <a:cubicBezTo>
                  <a:pt x="491080" y="1809066"/>
                  <a:pt x="351835" y="1783423"/>
                  <a:pt x="260568" y="1679198"/>
                </a:cubicBezTo>
                <a:cubicBezTo>
                  <a:pt x="281523" y="1655484"/>
                  <a:pt x="302479" y="1677543"/>
                  <a:pt x="320402" y="1668720"/>
                </a:cubicBezTo>
                <a:cubicBezTo>
                  <a:pt x="319850" y="1663205"/>
                  <a:pt x="321230" y="1654932"/>
                  <a:pt x="317920" y="1652452"/>
                </a:cubicBezTo>
                <a:cubicBezTo>
                  <a:pt x="249815" y="1595650"/>
                  <a:pt x="248711" y="1594273"/>
                  <a:pt x="321779" y="1552359"/>
                </a:cubicBezTo>
                <a:cubicBezTo>
                  <a:pt x="347424" y="1537746"/>
                  <a:pt x="345218" y="1524786"/>
                  <a:pt x="331707" y="1506313"/>
                </a:cubicBezTo>
                <a:cubicBezTo>
                  <a:pt x="322055" y="1493353"/>
                  <a:pt x="310475" y="1481772"/>
                  <a:pt x="315990" y="1453371"/>
                </a:cubicBezTo>
                <a:cubicBezTo>
                  <a:pt x="355971" y="1489769"/>
                  <a:pt x="549259" y="1477912"/>
                  <a:pt x="583450" y="1474052"/>
                </a:cubicBezTo>
                <a:cubicBezTo>
                  <a:pt x="621777" y="1469917"/>
                  <a:pt x="659553" y="1452269"/>
                  <a:pt x="699809" y="1461919"/>
                </a:cubicBezTo>
                <a:cubicBezTo>
                  <a:pt x="732070" y="1469641"/>
                  <a:pt x="881516" y="1544364"/>
                  <a:pt x="902750" y="1458612"/>
                </a:cubicBezTo>
                <a:cubicBezTo>
                  <a:pt x="903853" y="1454475"/>
                  <a:pt x="964237" y="1464127"/>
                  <a:pt x="996774" y="1468814"/>
                </a:cubicBezTo>
                <a:cubicBezTo>
                  <a:pt x="1025451" y="1472674"/>
                  <a:pt x="1057712" y="1489769"/>
                  <a:pt x="1077012" y="1455578"/>
                </a:cubicBezTo>
                <a:cubicBezTo>
                  <a:pt x="1088317" y="1435450"/>
                  <a:pt x="1041719" y="1396571"/>
                  <a:pt x="1000083" y="1393262"/>
                </a:cubicBezTo>
                <a:cubicBezTo>
                  <a:pt x="963961" y="1390229"/>
                  <a:pt x="926186" y="1385817"/>
                  <a:pt x="891720" y="1394089"/>
                </a:cubicBezTo>
                <a:cubicBezTo>
                  <a:pt x="849258" y="1404017"/>
                  <a:pt x="826372" y="1388024"/>
                  <a:pt x="814515" y="1353557"/>
                </a:cubicBezTo>
                <a:cubicBezTo>
                  <a:pt x="801280" y="1315506"/>
                  <a:pt x="775911" y="1297858"/>
                  <a:pt x="740895" y="1280211"/>
                </a:cubicBezTo>
                <a:cubicBezTo>
                  <a:pt x="655967" y="1237474"/>
                  <a:pt x="574352" y="1188118"/>
                  <a:pt x="481154" y="1163301"/>
                </a:cubicBezTo>
                <a:cubicBezTo>
                  <a:pt x="462679" y="1158337"/>
                  <a:pt x="442276" y="1151719"/>
                  <a:pt x="433728" y="1118909"/>
                </a:cubicBezTo>
                <a:cubicBezTo>
                  <a:pt x="686023" y="1167987"/>
                  <a:pt x="915984" y="1295929"/>
                  <a:pt x="1176276" y="1288484"/>
                </a:cubicBezTo>
                <a:cubicBezTo>
                  <a:pt x="1105137" y="1247950"/>
                  <a:pt x="1022694" y="1245745"/>
                  <a:pt x="946867" y="1217344"/>
                </a:cubicBezTo>
                <a:cubicBezTo>
                  <a:pt x="1000635" y="1196113"/>
                  <a:pt x="1051094" y="1218172"/>
                  <a:pt x="1102104" y="1230304"/>
                </a:cubicBezTo>
                <a:cubicBezTo>
                  <a:pt x="1144843" y="1240230"/>
                  <a:pt x="1183446" y="1241885"/>
                  <a:pt x="1188133" y="1182603"/>
                </a:cubicBezTo>
                <a:cubicBezTo>
                  <a:pt x="1186478" y="1178742"/>
                  <a:pt x="1186754" y="1173780"/>
                  <a:pt x="1187030" y="1169092"/>
                </a:cubicBezTo>
                <a:cubicBezTo>
                  <a:pt x="1172690" y="1144552"/>
                  <a:pt x="1150358" y="1131868"/>
                  <a:pt x="1123887" y="1124698"/>
                </a:cubicBezTo>
                <a:cubicBezTo>
                  <a:pt x="1107894" y="1120286"/>
                  <a:pt x="1086663" y="1113668"/>
                  <a:pt x="1086938" y="1096023"/>
                </a:cubicBezTo>
                <a:cubicBezTo>
                  <a:pt x="1087765" y="1030674"/>
                  <a:pt x="1036756" y="1011647"/>
                  <a:pt x="985744" y="992622"/>
                </a:cubicBezTo>
                <a:cubicBezTo>
                  <a:pt x="1014145" y="960086"/>
                  <a:pt x="1036479" y="984074"/>
                  <a:pt x="1057987" y="981594"/>
                </a:cubicBezTo>
                <a:cubicBezTo>
                  <a:pt x="1072049" y="979939"/>
                  <a:pt x="1084733" y="976906"/>
                  <a:pt x="1084733" y="960086"/>
                </a:cubicBezTo>
                <a:cubicBezTo>
                  <a:pt x="1085008" y="946023"/>
                  <a:pt x="1078390" y="930030"/>
                  <a:pt x="1064605" y="929756"/>
                </a:cubicBezTo>
                <a:cubicBezTo>
                  <a:pt x="978300" y="927273"/>
                  <a:pt x="930599" y="836833"/>
                  <a:pt x="840985" y="836558"/>
                </a:cubicBezTo>
                <a:cubicBezTo>
                  <a:pt x="787493" y="836558"/>
                  <a:pt x="868834" y="785547"/>
                  <a:pt x="823615" y="764315"/>
                </a:cubicBezTo>
                <a:cubicBezTo>
                  <a:pt x="813687" y="759628"/>
                  <a:pt x="849533" y="752460"/>
                  <a:pt x="865526" y="753562"/>
                </a:cubicBezTo>
                <a:cubicBezTo>
                  <a:pt x="881242" y="754665"/>
                  <a:pt x="895304" y="768175"/>
                  <a:pt x="914331" y="758525"/>
                </a:cubicBezTo>
                <a:cubicBezTo>
                  <a:pt x="924808" y="724059"/>
                  <a:pt x="897787" y="711375"/>
                  <a:pt x="875452" y="701724"/>
                </a:cubicBezTo>
                <a:cubicBezTo>
                  <a:pt x="823889" y="679390"/>
                  <a:pt x="773706" y="652369"/>
                  <a:pt x="717181" y="644371"/>
                </a:cubicBezTo>
                <a:cubicBezTo>
                  <a:pt x="697053" y="641614"/>
                  <a:pt x="746133" y="604666"/>
                  <a:pt x="755783" y="591707"/>
                </a:cubicBezTo>
                <a:cubicBezTo>
                  <a:pt x="528304" y="455496"/>
                  <a:pt x="254778" y="462388"/>
                  <a:pt x="0" y="352370"/>
                </a:cubicBezTo>
                <a:cubicBezTo>
                  <a:pt x="56250" y="330864"/>
                  <a:pt x="97610" y="346580"/>
                  <a:pt x="135937" y="349889"/>
                </a:cubicBezTo>
                <a:cubicBezTo>
                  <a:pt x="231615" y="358160"/>
                  <a:pt x="326193" y="375256"/>
                  <a:pt x="421595" y="385458"/>
                </a:cubicBezTo>
                <a:cubicBezTo>
                  <a:pt x="468469" y="390421"/>
                  <a:pt x="512035" y="409172"/>
                  <a:pt x="564424" y="379393"/>
                </a:cubicBezTo>
                <a:cubicBezTo>
                  <a:pt x="599443" y="359540"/>
                  <a:pt x="655418" y="381046"/>
                  <a:pt x="698432" y="398694"/>
                </a:cubicBezTo>
                <a:cubicBezTo>
                  <a:pt x="734000" y="413307"/>
                  <a:pt x="767916" y="417167"/>
                  <a:pt x="815067" y="398694"/>
                </a:cubicBezTo>
                <a:cubicBezTo>
                  <a:pt x="772328" y="387389"/>
                  <a:pt x="739515" y="377463"/>
                  <a:pt x="705876" y="370568"/>
                </a:cubicBezTo>
                <a:cubicBezTo>
                  <a:pt x="679130" y="365055"/>
                  <a:pt x="742825" y="342719"/>
                  <a:pt x="775360" y="345477"/>
                </a:cubicBezTo>
                <a:cubicBezTo>
                  <a:pt x="820857" y="349337"/>
                  <a:pt x="795214" y="335000"/>
                  <a:pt x="787493" y="315146"/>
                </a:cubicBezTo>
                <a:cubicBezTo>
                  <a:pt x="779221" y="293915"/>
                  <a:pt x="803761" y="287298"/>
                  <a:pt x="819202" y="291709"/>
                </a:cubicBezTo>
                <a:cubicBezTo>
                  <a:pt x="878484" y="309081"/>
                  <a:pt x="937491" y="278474"/>
                  <a:pt x="998705" y="303291"/>
                </a:cubicBezTo>
                <a:cubicBezTo>
                  <a:pt x="983263" y="242077"/>
                  <a:pt x="949899" y="215331"/>
                  <a:pt x="880139" y="206783"/>
                </a:cubicBezTo>
                <a:cubicBezTo>
                  <a:pt x="853944" y="203475"/>
                  <a:pt x="826647" y="208438"/>
                  <a:pt x="804037" y="190790"/>
                </a:cubicBezTo>
                <a:cubicBezTo>
                  <a:pt x="791076" y="180590"/>
                  <a:pt x="776463" y="168457"/>
                  <a:pt x="786666" y="149707"/>
                </a:cubicBezTo>
                <a:cubicBezTo>
                  <a:pt x="793834" y="136471"/>
                  <a:pt x="809276" y="136471"/>
                  <a:pt x="821960" y="140884"/>
                </a:cubicBezTo>
                <a:cubicBezTo>
                  <a:pt x="878761" y="160461"/>
                  <a:pt x="938043" y="167630"/>
                  <a:pt x="997325" y="174800"/>
                </a:cubicBezTo>
                <a:cubicBezTo>
                  <a:pt x="1006426" y="175902"/>
                  <a:pt x="1016626" y="179487"/>
                  <a:pt x="1026829" y="161287"/>
                </a:cubicBezTo>
                <a:cubicBezTo>
                  <a:pt x="915984" y="131783"/>
                  <a:pt x="810655" y="89872"/>
                  <a:pt x="696777" y="73604"/>
                </a:cubicBezTo>
                <a:cubicBezTo>
                  <a:pt x="698432" y="65884"/>
                  <a:pt x="700086" y="58164"/>
                  <a:pt x="701741" y="50444"/>
                </a:cubicBezTo>
                <a:cubicBezTo>
                  <a:pt x="790801" y="61471"/>
                  <a:pt x="879864" y="72501"/>
                  <a:pt x="992362" y="86289"/>
                </a:cubicBezTo>
                <a:cubicBezTo>
                  <a:pt x="923153" y="42446"/>
                  <a:pt x="857805" y="57060"/>
                  <a:pt x="806519" y="18183"/>
                </a:cubicBezTo>
                <a:cubicBezTo>
                  <a:pt x="816170" y="3431"/>
                  <a:pt x="827820" y="-292"/>
                  <a:pt x="839883" y="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45509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92079-1638-A4B0-EBAB-860B88281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28CC3987-5390-F6CC-97CA-6A375B40F93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244549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042558A-92D9-1021-7266-274A768DEC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D88E9A1F-76A3-DB99-77E5-632E892B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CN" dirty="0"/>
              <a:t>What is PDSI?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4FD0278-70E4-D091-CC67-F9E3B85B2AE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Project intro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70D5F-836B-6F5A-BCB4-DD65E846A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9482737-7C8D-7E59-73F4-E0927371B54D}"/>
              </a:ext>
            </a:extLst>
          </p:cNvPr>
          <p:cNvSpPr txBox="1">
            <a:spLocks/>
          </p:cNvSpPr>
          <p:nvPr/>
        </p:nvSpPr>
        <p:spPr>
          <a:xfrm>
            <a:off x="385576" y="1749973"/>
            <a:ext cx="7960863" cy="2232747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400" b="1" dirty="0">
                <a:latin typeface="+mj-lt"/>
              </a:rPr>
              <a:t>Developed by Wayne Palmer in 1965, the Palmer Drought Severity Index (PDSI) is a widely used tool for assessing drought conditions, focusing on long-term monitoring of moisture supply and demand.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400" b="1" dirty="0">
                <a:latin typeface="+mj-lt"/>
              </a:rPr>
              <a:t>PDSI values are standardized to range from -10 (extremely dry) to +10 (extremely wet). 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CD0E36-0B64-7377-93E5-2CBA089DA250}"/>
              </a:ext>
            </a:extLst>
          </p:cNvPr>
          <p:cNvSpPr txBox="1"/>
          <p:nvPr/>
        </p:nvSpPr>
        <p:spPr>
          <a:xfrm>
            <a:off x="385577" y="4177862"/>
            <a:ext cx="6158865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500" dirty="0">
                <a:hlinkClick r:id="rId6"/>
              </a:rPr>
              <a:t>https://en.wikipedia.org/wiki/Palmer_drought_index</a:t>
            </a:r>
            <a:endParaRPr lang="en-US" sz="1500" dirty="0"/>
          </a:p>
          <a:p>
            <a:pPr>
              <a:spcAft>
                <a:spcPts val="450"/>
              </a:spcAft>
            </a:pPr>
            <a:r>
              <a:rPr lang="en-US" sz="1500" dirty="0">
                <a:hlinkClick r:id="rId7"/>
              </a:rPr>
              <a:t>https://www.droughtmanagement.info/palmer-drought-severity-index-pdsi/</a:t>
            </a:r>
            <a:endParaRPr lang="en-US" sz="1500" dirty="0"/>
          </a:p>
          <a:p>
            <a:pPr>
              <a:spcAft>
                <a:spcPts val="450"/>
              </a:spcAft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338798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1D6128-A3A2-7549-063B-7C5EDFB80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8D87E7C4-4A33-5A39-2037-386885FD8A3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3895787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28CC3987-5390-F6CC-97CA-6A375B40F9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8C0BBD-32A2-E6F2-F903-04FCF87EB521}"/>
              </a:ext>
            </a:extLst>
          </p:cNvPr>
          <p:cNvSpPr txBox="1">
            <a:spLocks/>
          </p:cNvSpPr>
          <p:nvPr/>
        </p:nvSpPr>
        <p:spPr>
          <a:xfrm>
            <a:off x="385576" y="1749973"/>
            <a:ext cx="7960863" cy="2232747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400" b="1" dirty="0"/>
              <a:t>Collect Climate Data: </a:t>
            </a:r>
            <a:r>
              <a:rPr lang="en-GB" sz="1400" b="1" dirty="0">
                <a:latin typeface="+mj-lt"/>
              </a:rPr>
              <a:t>Gather monthly precipitation, temperature, and soil moisture capacity data.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400" b="1" dirty="0"/>
              <a:t>Calculate Potential Evapotranspiration (PET): </a:t>
            </a:r>
            <a:r>
              <a:rPr lang="en-GB" sz="1400" b="1" dirty="0">
                <a:latin typeface="+mj-lt"/>
              </a:rPr>
              <a:t>Estimate PET, often using the Thornthwaite method.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400" b="1" dirty="0"/>
              <a:t>Estimate Water Balance Components: </a:t>
            </a:r>
            <a:r>
              <a:rPr lang="en-GB" sz="1400" b="1" dirty="0">
                <a:latin typeface="+mj-lt"/>
              </a:rPr>
              <a:t>Calculate potential recharge, runoff, loss, and moisture anomaly based on PET and precipitation.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400" b="1" dirty="0"/>
              <a:t>Determine Monthly Moisture Anomaly (Z): </a:t>
            </a:r>
            <a:r>
              <a:rPr lang="en-GB" sz="1400" b="1" dirty="0">
                <a:latin typeface="+mj-lt"/>
              </a:rPr>
              <a:t>Calculate deviations from typical moisture conditions.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GB" sz="1400" b="1" dirty="0"/>
              <a:t>Calculate the PDSI Value: </a:t>
            </a:r>
            <a:r>
              <a:rPr lang="en-GB" sz="1400" b="1" dirty="0">
                <a:latin typeface="+mj-lt"/>
              </a:rPr>
              <a:t>Update the PDSI using Z values and regional climate variability.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EB9A33-3C31-A6A1-5574-82EB79DA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CN" dirty="0"/>
              <a:t>Calculating the PDSI 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4716E96-472F-5135-D2D7-762E3B7B5AE1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Project intro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38A026-22B7-3E2D-3BA1-1DBED7D363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7</a:t>
            </a:fld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0112A1-7813-13F7-FA62-9765A0432420}"/>
              </a:ext>
            </a:extLst>
          </p:cNvPr>
          <p:cNvSpPr txBox="1"/>
          <p:nvPr/>
        </p:nvSpPr>
        <p:spPr>
          <a:xfrm>
            <a:off x="385577" y="4177862"/>
            <a:ext cx="5928995" cy="913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1500" dirty="0">
                <a:hlinkClick r:id="rId6"/>
              </a:rPr>
              <a:t>https://www.ncei.noaa.gov/access/monitoring/weekly-palmers/overview</a:t>
            </a:r>
            <a:endParaRPr lang="en-US" sz="1500" dirty="0"/>
          </a:p>
          <a:p>
            <a:pPr>
              <a:spcAft>
                <a:spcPts val="450"/>
              </a:spcAft>
            </a:pPr>
            <a:r>
              <a:rPr lang="en-US" sz="1500" dirty="0">
                <a:hlinkClick r:id="rId7"/>
              </a:rPr>
              <a:t>https://pubs.usgs.gov/publication/70013882</a:t>
            </a:r>
            <a:endParaRPr lang="en-US" sz="1500" dirty="0"/>
          </a:p>
          <a:p>
            <a:pPr>
              <a:spcAft>
                <a:spcPts val="450"/>
              </a:spcAft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841313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CB340D-9A8D-F77B-C67D-70D60A1B0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F4E13172-8F26-D4FA-8A0C-BDFE83C873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798847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66378DF-8780-B3DF-A914-E0C323C06C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C5B0874-8E9E-E419-DE63-E76B96A4E62B}"/>
              </a:ext>
            </a:extLst>
          </p:cNvPr>
          <p:cNvSpPr txBox="1">
            <a:spLocks/>
          </p:cNvSpPr>
          <p:nvPr/>
        </p:nvSpPr>
        <p:spPr>
          <a:xfrm>
            <a:off x="385577" y="1749973"/>
            <a:ext cx="7960863" cy="3089861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600" dirty="0">
                <a:latin typeface="+mj-lt"/>
              </a:rPr>
              <a:t>Research Question: Can drought be predicted with simple climate indicators like temperature and rain?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600" dirty="0">
                <a:latin typeface="+mj-lt"/>
              </a:rPr>
              <a:t>Decided to focus on the United States regions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Presence of different climate regions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Data availability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600" dirty="0">
                <a:latin typeface="+mj-lt"/>
              </a:rPr>
              <a:t>Extract US climate regions </a:t>
            </a:r>
            <a:r>
              <a:rPr lang="en-US" sz="1600" dirty="0" err="1">
                <a:latin typeface="+mj-lt"/>
              </a:rPr>
              <a:t>geojson</a:t>
            </a:r>
            <a:r>
              <a:rPr lang="en-US" sz="1600" dirty="0">
                <a:latin typeface="+mj-lt"/>
              </a:rPr>
              <a:t> data from data.gov</a:t>
            </a:r>
            <a:endParaRPr lang="en-GB" sz="1600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600" dirty="0">
                <a:latin typeface="+mj-lt"/>
              </a:rPr>
              <a:t>Put together 5 different datasets from Google Earth Engine</a:t>
            </a:r>
            <a:endParaRPr lang="en-GB" sz="1300" dirty="0">
              <a:latin typeface="+mj-lt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4 for actual climate data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1 for future climate data prediction</a:t>
            </a:r>
          </a:p>
          <a:p>
            <a:pPr marL="171450" lvl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600" dirty="0">
                <a:latin typeface="+mj-lt"/>
              </a:rPr>
              <a:t>Use Machine Learning to predict PDSI</a:t>
            </a:r>
          </a:p>
          <a:p>
            <a:pPr marL="342900" lvl="1" indent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None/>
            </a:pPr>
            <a:endParaRPr lang="en-GB" sz="1400" dirty="0">
              <a:latin typeface="+mj-lt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GB" sz="1300" dirty="0">
              <a:latin typeface="+mj-l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GB" sz="1600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GB" sz="1400" b="1" dirty="0">
              <a:latin typeface="+mj-lt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F7182C-E467-452B-6CF3-C0F8CAEB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CN" dirty="0"/>
              <a:t>Project </a:t>
            </a:r>
            <a:r>
              <a:rPr lang="en-US" dirty="0"/>
              <a:t>OUTLINE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85569BA-E4A3-68FA-C8B7-60CBBEF98EF2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Project intro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AD0FA-F84B-8D75-6182-A577CD92D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2050" name="Picture 2" descr="Google Earth Engine Frequently Asked Questions - Sanborn">
            <a:extLst>
              <a:ext uri="{FF2B5EF4-FFF2-40B4-BE49-F238E27FC236}">
                <a16:creationId xmlns:a16="http://schemas.microsoft.com/office/drawing/2014/main" id="{49348B1F-C6D5-D8EE-F9B1-A1D53E8CD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02" y="3133046"/>
            <a:ext cx="2361258" cy="161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ata.gov - Wikipedia">
            <a:extLst>
              <a:ext uri="{FF2B5EF4-FFF2-40B4-BE49-F238E27FC236}">
                <a16:creationId xmlns:a16="http://schemas.microsoft.com/office/drawing/2014/main" id="{C4AF63B1-00B1-3C29-6E32-5A59E35D4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2194560"/>
            <a:ext cx="1203960" cy="120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739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B67D3-96E6-042C-F6F1-A6682ED5B0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CD06F10F-C3A2-F799-0295-3F22B30397E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9037309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8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4E13172-8F26-D4FA-8A0C-BDFE83C873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09849D7-E0B7-DCA1-B15D-5B028C3CCDDE}"/>
              </a:ext>
            </a:extLst>
          </p:cNvPr>
          <p:cNvSpPr txBox="1">
            <a:spLocks/>
          </p:cNvSpPr>
          <p:nvPr/>
        </p:nvSpPr>
        <p:spPr>
          <a:xfrm>
            <a:off x="385576" y="1749973"/>
            <a:ext cx="8431332" cy="3089861"/>
          </a:xfrm>
          <a:prstGeom prst="rect">
            <a:avLst/>
          </a:prstGeom>
        </p:spPr>
        <p:txBody>
          <a:bodyPr numCol="2" spcCol="36000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600" b="1" dirty="0"/>
              <a:t>Data Preprocessing: </a:t>
            </a:r>
            <a:r>
              <a:rPr lang="en-GB" sz="1300" dirty="0">
                <a:latin typeface="+mj-lt"/>
              </a:rPr>
              <a:t>extracted data by US climate regions and aggregated observations by month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GB" sz="1600" dirty="0">
              <a:latin typeface="+mj-lt"/>
            </a:endParaRP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600" b="1" dirty="0"/>
              <a:t>Descriptive Analysis: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examined the data structure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visualized key columns using histograms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investigated correlation by visualization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checked skewness</a:t>
            </a:r>
          </a:p>
          <a:p>
            <a:pPr marL="171450" lvl="1" algn="ju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600" b="1" dirty="0"/>
              <a:t>Data Transformation: 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created new features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removed non-feature columns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corrected data skewness of some features</a:t>
            </a:r>
          </a:p>
          <a:p>
            <a:pPr lvl="1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300" dirty="0">
                <a:latin typeface="+mj-lt"/>
              </a:rPr>
              <a:t>removed outliers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GB" sz="1600" b="1" dirty="0"/>
              <a:t>Model Selection &amp; Optimization: </a:t>
            </a:r>
            <a:r>
              <a:rPr lang="en-GB" sz="1300" dirty="0">
                <a:latin typeface="+mj-lt"/>
              </a:rPr>
              <a:t>trained 5 machine learning models using Randomized Search Cross Validation; selected the SVM model with optimal performance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07F3AF-404F-9945-387C-B3967248D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anchor="t"/>
          <a:lstStyle/>
          <a:p>
            <a:r>
              <a:rPr lang="en-US" dirty="0"/>
              <a:t>methodology</a:t>
            </a:r>
            <a:endParaRPr lang="en-GB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D26B90E-E617-0DF2-A781-539083283223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en-US" dirty="0"/>
              <a:t>Data preparation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C57E6A-E3B6-AFCA-6B48-54ADD8C67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65118A3-1793-2149-900A-53CEDCCBA901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88029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WER_USER_TAGS_ICONS" val="gear_POWER_USER_SEPARATOR_ICONS_industry_POWER_USER_SEPARATOR_ICONS_settin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-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42AC128151AA7469EE0CDE1D368E057" ma:contentTypeVersion="14" ma:contentTypeDescription="Ein neues Dokument erstellen." ma:contentTypeScope="" ma:versionID="ba2db6b7bf0268fd45592aa07be8c198">
  <xsd:schema xmlns:xsd="http://www.w3.org/2001/XMLSchema" xmlns:xs="http://www.w3.org/2001/XMLSchema" xmlns:p="http://schemas.microsoft.com/office/2006/metadata/properties" xmlns:ns2="a356eb59-6f0e-40a8-a137-a585854b7495" xmlns:ns3="f7c974c1-5ca4-4eb2-93e2-7e475373de9c" targetNamespace="http://schemas.microsoft.com/office/2006/metadata/properties" ma:root="true" ma:fieldsID="dcf9d914644fcdc835aa272e2fba6fe3" ns2:_="" ns3:_="">
    <xsd:import namespace="a356eb59-6f0e-40a8-a137-a585854b7495"/>
    <xsd:import namespace="f7c974c1-5ca4-4eb2-93e2-7e475373de9c"/>
    <xsd:element name="properties">
      <xsd:complexType>
        <xsd:sequence>
          <xsd:element name="documentManagement">
            <xsd:complexType>
              <xsd:all>
                <xsd:element ref="ns2:TemplateType" minOccurs="0"/>
                <xsd:element ref="ns2:Howtous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56eb59-6f0e-40a8-a137-a585854b7495" elementFormDefault="qualified">
    <xsd:import namespace="http://schemas.microsoft.com/office/2006/documentManagement/types"/>
    <xsd:import namespace="http://schemas.microsoft.com/office/infopath/2007/PartnerControls"/>
    <xsd:element name="TemplateType" ma:index="8" nillable="true" ma:displayName="Template Type" ma:format="Dropdown" ma:internalName="TemplateType">
      <xsd:simpleType>
        <xsd:restriction base="dms:Choice">
          <xsd:enumeration value="Presentation"/>
          <xsd:enumeration value="Video Background"/>
        </xsd:restriction>
      </xsd:simpleType>
    </xsd:element>
    <xsd:element name="Howtouse" ma:index="9" nillable="true" ma:displayName="How to use" ma:format="Dropdown" ma:internalName="Howtouse">
      <xsd:simpleType>
        <xsd:restriction base="dms:Text">
          <xsd:maxLength value="255"/>
        </xsd:restriction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Bildmarkierungen" ma:readOnly="false" ma:fieldId="{5cf76f15-5ced-4ddc-b409-7134ff3c332f}" ma:taxonomyMulti="true" ma:sspId="8be93dfd-edcf-4440-91cd-8c3c7c2d9bf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c974c1-5ca4-4eb2-93e2-7e475373de9c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9b5758b2-9c75-4b0e-a452-93ee81db82da}" ma:internalName="TaxCatchAll" ma:showField="CatchAllData" ma:web="f7c974c1-5ca4-4eb2-93e2-7e475373de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356eb59-6f0e-40a8-a137-a585854b7495">
      <Terms xmlns="http://schemas.microsoft.com/office/infopath/2007/PartnerControls"/>
    </lcf76f155ced4ddcb4097134ff3c332f>
    <Howtouse xmlns="a356eb59-6f0e-40a8-a137-a585854b7495" xsi:nil="true"/>
    <TemplateType xmlns="a356eb59-6f0e-40a8-a137-a585854b7495" xsi:nil="true"/>
    <TaxCatchAll xmlns="f7c974c1-5ca4-4eb2-93e2-7e475373de9c" xsi:nil="true"/>
  </documentManagement>
</p:properties>
</file>

<file path=customXml/itemProps1.xml><?xml version="1.0" encoding="utf-8"?>
<ds:datastoreItem xmlns:ds="http://schemas.openxmlformats.org/officeDocument/2006/customXml" ds:itemID="{B572D077-C9AA-4805-8C88-F1390F86412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64E7F80-70E4-48BE-8F39-60A64F1213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56eb59-6f0e-40a8-a137-a585854b7495"/>
    <ds:schemaRef ds:uri="f7c974c1-5ca4-4eb2-93e2-7e475373de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3C1D7F1-6B2C-42EE-B51D-884B1C2875D1}">
  <ds:schemaRefs>
    <ds:schemaRef ds:uri="http://schemas.microsoft.com/office/2006/metadata/properties"/>
    <ds:schemaRef ds:uri="http://schemas.microsoft.com/office/infopath/2007/PartnerControls"/>
    <ds:schemaRef ds:uri="a356eb59-6f0e-40a8-a137-a585854b7495"/>
    <ds:schemaRef ds:uri="f7c974c1-5ca4-4eb2-93e2-7e475373de9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995</TotalTime>
  <Words>1256</Words>
  <Application>Microsoft Office PowerPoint</Application>
  <PresentationFormat>On-screen Show (16:9)</PresentationFormat>
  <Paragraphs>264</Paragraphs>
  <Slides>29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Noto Sans</vt:lpstr>
      <vt:lpstr>Open Sans</vt:lpstr>
      <vt:lpstr>Wingdings</vt:lpstr>
      <vt:lpstr>Office-Design</vt:lpstr>
      <vt:lpstr>think-cell Slide</vt:lpstr>
      <vt:lpstr>PowerPoint Presentation</vt:lpstr>
      <vt:lpstr>Project  intro</vt:lpstr>
      <vt:lpstr>What is Drought? </vt:lpstr>
      <vt:lpstr>Drought Impacts and the Importance of Its Projection</vt:lpstr>
      <vt:lpstr>Drought Impacts and the Importance of Its Projection</vt:lpstr>
      <vt:lpstr>What is PDSI?</vt:lpstr>
      <vt:lpstr>Calculating the PDSI </vt:lpstr>
      <vt:lpstr>Project OUTLINE</vt:lpstr>
      <vt:lpstr>methodology</vt:lpstr>
      <vt:lpstr>Data preparatıon</vt:lpstr>
      <vt:lpstr>Almost 60-thousand rows of Data </vt:lpstr>
      <vt:lpstr>HISTOGRAMS INDICATING SKEWNESS</vt:lpstr>
      <vt:lpstr>Some features have high correlation</vt:lpstr>
      <vt:lpstr>How temperature and rain affects NDVI</vt:lpstr>
      <vt:lpstr>FEATURE Selection </vt:lpstr>
      <vt:lpstr>PDSI OVER THE YEARS</vt:lpstr>
      <vt:lpstr>INVESTIGATE SKEWNESS FURTHER </vt:lpstr>
      <vt:lpstr>DATA TRANSFORMATION &amp;  repeat SKEWNESS TEST </vt:lpstr>
      <vt:lpstr>Model selection and results</vt:lpstr>
      <vt:lpstr>Support vector machines outperforms other models</vt:lpstr>
      <vt:lpstr>SVM performance improves WITH test and training set</vt:lpstr>
      <vt:lpstr>Feature importance request more emphasis on the past</vt:lpstr>
      <vt:lpstr>Feature Optimization leads more balanced importances</vt:lpstr>
      <vt:lpstr>NASA precipitation predictions fluctuates</vt:lpstr>
      <vt:lpstr>NASA predicts increase in temp.</vt:lpstr>
      <vt:lpstr>2022 pdsı actual vs predictions</vt:lpstr>
      <vt:lpstr>2023 pdsı actual vs predictions</vt:lpstr>
      <vt:lpstr>PDSI projection 2024-2050</vt:lpstr>
      <vt:lpstr>THANKS FOR  YOUR ATTENTION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 Office-Anwender</dc:creator>
  <cp:lastModifiedBy>Mert Alp AYDIN</cp:lastModifiedBy>
  <cp:revision>479</cp:revision>
  <dcterms:created xsi:type="dcterms:W3CDTF">2019-02-15T13:15:02Z</dcterms:created>
  <dcterms:modified xsi:type="dcterms:W3CDTF">2024-10-30T19:30:07Z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0x010100142AC128151AA7469EE0CDE1D368E057</vt:lpwstr>
  </property>
</Properties>
</file>